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ms-office.legacyDiagramTex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legacyDocTextInfo.bin" ContentType="application/vnd.ms-office.legacyDocTextInfo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5"/>
  </p:notesMasterIdLst>
  <p:sldIdLst>
    <p:sldId id="272" r:id="rId3"/>
    <p:sldId id="275" r:id="rId4"/>
    <p:sldId id="276" r:id="rId5"/>
    <p:sldId id="277" r:id="rId6"/>
    <p:sldId id="280" r:id="rId7"/>
    <p:sldId id="279" r:id="rId8"/>
    <p:sldId id="278" r:id="rId9"/>
    <p:sldId id="311" r:id="rId10"/>
    <p:sldId id="284" r:id="rId11"/>
    <p:sldId id="285" r:id="rId12"/>
    <p:sldId id="292" r:id="rId13"/>
    <p:sldId id="293" r:id="rId14"/>
    <p:sldId id="286" r:id="rId15"/>
    <p:sldId id="287" r:id="rId16"/>
    <p:sldId id="288" r:id="rId17"/>
    <p:sldId id="289" r:id="rId18"/>
    <p:sldId id="290" r:id="rId19"/>
    <p:sldId id="291" r:id="rId20"/>
    <p:sldId id="281" r:id="rId21"/>
    <p:sldId id="304" r:id="rId22"/>
    <p:sldId id="282" r:id="rId23"/>
    <p:sldId id="294" r:id="rId24"/>
    <p:sldId id="299" r:id="rId25"/>
    <p:sldId id="283" r:id="rId26"/>
    <p:sldId id="295" r:id="rId27"/>
    <p:sldId id="331" r:id="rId28"/>
    <p:sldId id="332" r:id="rId29"/>
    <p:sldId id="305" r:id="rId30"/>
    <p:sldId id="321" r:id="rId31"/>
    <p:sldId id="260" r:id="rId32"/>
    <p:sldId id="318" r:id="rId33"/>
    <p:sldId id="261" r:id="rId34"/>
    <p:sldId id="319" r:id="rId35"/>
    <p:sldId id="333" r:id="rId36"/>
    <p:sldId id="339" r:id="rId37"/>
    <p:sldId id="262" r:id="rId38"/>
    <p:sldId id="320" r:id="rId39"/>
    <p:sldId id="327" r:id="rId40"/>
    <p:sldId id="336" r:id="rId41"/>
    <p:sldId id="265" r:id="rId42"/>
    <p:sldId id="267" r:id="rId43"/>
    <p:sldId id="268" r:id="rId44"/>
    <p:sldId id="310" r:id="rId45"/>
    <p:sldId id="324" r:id="rId46"/>
    <p:sldId id="325" r:id="rId47"/>
    <p:sldId id="274" r:id="rId48"/>
    <p:sldId id="323" r:id="rId49"/>
    <p:sldId id="340" r:id="rId50"/>
    <p:sldId id="338" r:id="rId51"/>
    <p:sldId id="337" r:id="rId52"/>
    <p:sldId id="334" r:id="rId53"/>
    <p:sldId id="335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F6E2"/>
    <a:srgbClr val="FF00FF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2664" y="-13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microsoft.com/office/2006/relationships/legacyDocTextInfo" Target="legacyDocTextInfo.bin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8.bin"/><Relationship Id="rId2" Type="http://schemas.microsoft.com/office/2006/relationships/legacyDiagramText" Target="legacyDiagramText7.bin"/><Relationship Id="rId1" Type="http://schemas.microsoft.com/office/2006/relationships/legacyDiagramText" Target="legacyDiagramText6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EAEE02-21E2-4D31-88E8-CE8EC534A3F6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46BF5-7D2D-4B0C-A880-C1347DAEDF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1690DA-DF52-4853-A256-9AFF838F88D7}" type="slidenum">
              <a:rPr lang="ru-RU"/>
              <a:pPr/>
              <a:t>10</a:t>
            </a:fld>
            <a:endParaRPr lang="ru-RU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5037FE-2485-48F1-BEDC-F31D82E5CCF8}" type="slidenum">
              <a:rPr lang="ru-RU"/>
              <a:pPr/>
              <a:t>13</a:t>
            </a:fld>
            <a:endParaRPr lang="ru-RU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C1C94A-7518-40E4-ABD4-A7E14C66F548}" type="slidenum">
              <a:rPr lang="ru-RU"/>
              <a:pPr/>
              <a:t>14</a:t>
            </a:fld>
            <a:endParaRPr 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40BC64-F840-4C24-A0A7-7DE031829752}" type="slidenum">
              <a:rPr lang="ru-RU"/>
              <a:pPr/>
              <a:t>15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7142DA-A6C5-4FB3-9F18-8AD4404652AA}" type="slidenum">
              <a:rPr lang="ru-RU"/>
              <a:pPr/>
              <a:t>16</a:t>
            </a:fld>
            <a:endParaRPr lang="ru-RU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F87C7F-68E3-4041-A9D4-3C09C715FC18}" type="slidenum">
              <a:rPr lang="ru-RU"/>
              <a:pPr/>
              <a:t>17</a:t>
            </a:fld>
            <a:endParaRPr lang="ru-RU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59DABC-1601-4ECE-B91A-F0067E3B8C6D}" type="slidenum">
              <a:rPr lang="ru-RU"/>
              <a:pPr/>
              <a:t>25</a:t>
            </a:fld>
            <a:endParaRPr lang="ru-RU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59DABC-1601-4ECE-B91A-F0067E3B8C6D}" type="slidenum">
              <a:rPr lang="ru-RU"/>
              <a:pPr/>
              <a:t>38</a:t>
            </a:fld>
            <a:endParaRPr lang="ru-RU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C7425E-6264-4A0D-BF4F-EC19EA648B83}" type="slidenum">
              <a:rPr lang="ru-RU"/>
              <a:pPr/>
              <a:t>49</a:t>
            </a:fld>
            <a:endParaRPr lang="ru-RU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8393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0946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32106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48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E613A-345E-49D3-8E9D-A17B692E87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FB451-A641-4645-B824-767F06710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B431E-F8F6-4802-83DF-64CE46E455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35F9B-85F6-4399-8DEA-D26E3357C4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859D3-D4D7-427D-AF92-16B31BC3B2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735C8-2A68-4AE6-AB4F-F65D6F2671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0984C-AA38-4A2D-8F8C-F28AA2EE75F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0BCC9-3F4B-4202-B04A-61EC8B991B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34736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B14EE-8627-4287-9634-F59D767956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1808A-235B-41B7-8004-AC0C214D16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4CDF1-C826-449C-8745-9AEC4C413F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3661D-CBE2-4CB2-B266-289C9D13EE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CF19A-520C-468C-A53F-AF37A2EDCB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E8CC44-D821-4D1B-B6D1-1FAC892197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8C79A-931C-445D-A304-ABC785DA5A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4DC4D-980F-42B2-804E-11C3ECAF0B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368F26-40DB-47DE-B15D-91BCCCA160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4041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515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709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3968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4270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9871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F1C58-9F92-48C1-8ACC-10E28F106429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6357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email">
            <a:alphaModFix amt="4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F1C58-9F92-48C1-8ACC-10E28F106429}" type="datetimeFigureOut">
              <a:rPr lang="ru-RU" smtClean="0"/>
              <a:pPr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EA6D9-0108-4159-BFA2-A2DEE8DDA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5700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6" r:id="rId12"/>
    <p:sldLayoutId id="214748367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8963175E-0A11-43F7-9958-E68FC5A32A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8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Blip>
          <a:blip r:embed="rId19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Blip>
          <a:blip r:embed="rId19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ru.wikipedia.org/wiki/%D0%94%D1%80%D0%B5%D0%B2%D0%BD%D0%B5%D0%B3%D1%80%D0%B5%D1%87%D0%B5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0.jpeg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6.xml"/><Relationship Id="rId1" Type="http://schemas.openxmlformats.org/officeDocument/2006/relationships/video" Target="&#1050;&#1088;&#1086;&#1090;.wmv" TargetMode="External"/><Relationship Id="rId6" Type="http://schemas.openxmlformats.org/officeDocument/2006/relationships/image" Target="../media/image32.jpeg"/><Relationship Id="rId5" Type="http://schemas.openxmlformats.org/officeDocument/2006/relationships/hyperlink" Target="http://www.onlinephotographers.org/ru/big/2480/" TargetMode="External"/><Relationship Id="rId10" Type="http://schemas.openxmlformats.org/officeDocument/2006/relationships/image" Target="../media/image36.png"/><Relationship Id="rId4" Type="http://schemas.openxmlformats.org/officeDocument/2006/relationships/image" Target="../media/image31.jpeg"/><Relationship Id="rId9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gif"/><Relationship Id="rId7" Type="http://schemas.openxmlformats.org/officeDocument/2006/relationships/image" Target="../media/image41.jpeg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0.jpeg"/><Relationship Id="rId5" Type="http://schemas.openxmlformats.org/officeDocument/2006/relationships/image" Target="../media/image39.gif"/><Relationship Id="rId10" Type="http://schemas.openxmlformats.org/officeDocument/2006/relationships/image" Target="../media/image44.gif"/><Relationship Id="rId4" Type="http://schemas.openxmlformats.org/officeDocument/2006/relationships/image" Target="../media/image38.gif"/><Relationship Id="rId9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51.jpeg"/><Relationship Id="rId7" Type="http://schemas.openxmlformats.org/officeDocument/2006/relationships/hyperlink" Target="http://images.yandex.ru/yandsearch?p=4&amp;text=%D1%80%D1%8B%D0%B1%D1%8B%20%D1%80%D0%B5%D1%87%D0%BD%D1%8B%D0%B5%20%D0%BA%D0%B0%D1%80%D1%82%D0%B8%D0%BD%D0%BA%D0%B8&amp;img_url=galt-auto.ru/_ph/593/2/982818418.jpg&amp;pos=139&amp;rpt=simage" TargetMode="External"/><Relationship Id="rId2" Type="http://schemas.openxmlformats.org/officeDocument/2006/relationships/hyperlink" Target="http://images.yandex.ru/yandsearch?p=2&amp;text=%D1%80%D1%8B%D0%B1%D1%8B%20%D0%BA%D0%B0%D1%80%D1%82%D0%B8%D0%BD%D0%BA%D0%B8&amp;img_url=admin-smolensk.ru/images/shpic/pics/www.lawebdelreggaeton.webnode.com%20(22).jpg&amp;pos=71&amp;rpt=sim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hyperlink" Target="http://images.yandex.ru/yandsearch?p=3&amp;text=%D0%B4%D0%B5%D0%BB%D1%8C%D1%84%D0%B8%D0%BD%D1%8B%20%D0%BA%D0%B0%D1%80%D1%82%D0%B8%D0%BD%D0%BA%D0%B8&amp;img_url=static.diary.ru/userdir/2/1/0/4/2104852/71474274.jpg&amp;pos=93&amp;rpt=simage" TargetMode="External"/><Relationship Id="rId9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hyperlink" Target="http://images.yandex.ru/yandsearch?text=%D0%B7%D0%B0%D1%8F%D1%86-%D1%80%D1%83%D1%81%D0%B0%D0%BA%20%D0%BA%D0%B0%D1%80%D1%82%D0%B8%D0%BD%D0%BA%D0%B8&amp;img_url=img-3.photosight.ru/347/2833319_large.jpeg&amp;pos=0&amp;rpt=simage" TargetMode="Externa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1.jpeg"/><Relationship Id="rId5" Type="http://schemas.openxmlformats.org/officeDocument/2006/relationships/hyperlink" Target="http://images.yandex.ru/yandsearch?text=%D1%87%D0%B5%D1%80%D0%B5%D0%BF%D0%B0%D1%85%D0%B0%20%D0%BA%D0%B0%D1%80%D1%82%D0%B8%D0%BD%D0%BA%D0%B8&amp;img_url=cache.virtualtourist.com/2788558-Lonesome_George-Isla_Santa_Cruz.jpg&amp;pos=19&amp;rpt=simage" TargetMode="External"/><Relationship Id="rId4" Type="http://schemas.openxmlformats.org/officeDocument/2006/relationships/image" Target="../media/image6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F%D0%BE%D1%87%D0%B2%D0%B5%D0%BD%D0%BD%D0%B0%D1%8F%20%D1%81%D1%80%D0%B5%D0%B4%D0%B0%20%D0%BE%D0%B1%D0%B8%D1%82%D0%B0%D0%BD%D0%B8%D1%8F%20%D0%BA%D0%B0%D1%80%D1%82%D0%B8%D0%BD%D0%BA%D0%B8&amp;img_url=www.greeninfo.ru/img/article_gallery/t_4903_0_1289915348_big_rsz.jpg&amp;pos=1&amp;rpt=simage" TargetMode="External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5.jpeg"/><Relationship Id="rId7" Type="http://schemas.openxmlformats.org/officeDocument/2006/relationships/hyperlink" Target="http://images.yandex.ru/yandsearch?text=%D0%B3%D0%B5%D0%BB%D1%8C%D0%BC%D0%B8%D0%BD%D1%82%D1%8B%20%D0%BA%D0%B0%D1%80%D1%82%D0%B8%D0%BD%D0%BA%D0%B8&amp;img_url=www.konura.info/Photo/7ppp.jpg&amp;pos=24&amp;rpt=simage" TargetMode="External"/><Relationship Id="rId2" Type="http://schemas.openxmlformats.org/officeDocument/2006/relationships/hyperlink" Target="http://images.yandex.ru/yandsearch?p=2&amp;text=%D0%BF%D0%B0%D1%80%D0%B0%D0%B7%D0%B8%D1%82%D1%8B%20%D0%BA%D0%B0%D1%80%D1%82%D0%B8%D0%BD%D0%BA%D0%B8&amp;img_url=cs4144.userapi.com/u134143697/-5/x_cd9c3af3.jpg&amp;pos=88&amp;rpt=sim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hyperlink" Target="http://images.yandex.ru/yandsearch?p=1&amp;text=%D0%BF%D0%B0%D1%80%D0%B0%D0%B7%D0%B8%D1%82%D0%B8%D1%87%D0%B5%D1%81%D0%BA%D0%B8%D0%B5%20%D0%B1%D0%B0%D0%BA%D1%82%D0%B5%D1%80%D0%B8%D0%B8%20%D0%BA%D0%B0%D1%80%D1%82%D0%B8%D0%BD%D0%BA%D0%B8&amp;img_url=desktopwallpapers.org.ua/download.php?img=201111/800x480/desktopwallpapers.org.ua-9186.jpg&amp;pos=36&amp;rpt=simage" TargetMode="External"/><Relationship Id="rId9" Type="http://schemas.openxmlformats.org/officeDocument/2006/relationships/image" Target="../media/image7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hi-news.ru/wp-content/uploads/2015/07/Earth-1680x1050-650x4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72616" y="-90676"/>
            <a:ext cx="11124728" cy="69486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324544" y="6093296"/>
            <a:ext cx="9721080" cy="7647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Тема: «Среды жизни планеты Земля».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13652-42D9-4781-8B2A-EECC06A5A51B}" type="slidenum">
              <a:rPr lang="ru-RU"/>
              <a:pPr>
                <a:defRPr/>
              </a:pPr>
              <a:t>10</a:t>
            </a:fld>
            <a:endParaRPr lang="ru-RU"/>
          </a:p>
        </p:txBody>
      </p:sp>
      <p:pic>
        <p:nvPicPr>
          <p:cNvPr id="8195" name="Picture 4" descr="03_01_03_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В. И. Вернадский </a:t>
            </a:r>
            <a:r>
              <a:rPr lang="ru-RU" b="1" dirty="0" smtClean="0"/>
              <a:t>(1863-1945)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4641379"/>
          </a:xfrm>
        </p:spPr>
        <p:txBody>
          <a:bodyPr/>
          <a:lstStyle/>
          <a:p>
            <a:r>
              <a:rPr lang="ru-RU" b="1" dirty="0" smtClean="0"/>
              <a:t>Изучал процессы зарождения жизни на земле. Является основоположником учения о </a:t>
            </a:r>
            <a:r>
              <a:rPr lang="ru-RU" b="1" u="sng" dirty="0" smtClean="0">
                <a:solidFill>
                  <a:srgbClr val="C00000"/>
                </a:solidFill>
              </a:rPr>
              <a:t>биосфере.</a:t>
            </a:r>
          </a:p>
          <a:p>
            <a:endParaRPr lang="ru-RU" b="1" dirty="0"/>
          </a:p>
        </p:txBody>
      </p:sp>
      <p:pic>
        <p:nvPicPr>
          <p:cNvPr id="39938" name="Picture 2" descr="https://upload.wikimedia.org/wikipedia/commons/thumb/b/b6/1889-VernadskyVI-Paris.jpg/220px-1889-VernadskyVI-Par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765813"/>
            <a:ext cx="3203848" cy="4092187"/>
          </a:xfrm>
          <a:prstGeom prst="rect">
            <a:avLst/>
          </a:prstGeom>
          <a:noFill/>
        </p:spPr>
      </p:pic>
      <p:pic>
        <p:nvPicPr>
          <p:cNvPr id="39940" name="Picture 4" descr="http://syl.ru/misc/i/ai/170473/6470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98735"/>
            <a:ext cx="5940152" cy="34592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4168" y="0"/>
            <a:ext cx="3059832" cy="836712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Словарь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96552" y="0"/>
            <a:ext cx="5112568" cy="6857999"/>
          </a:xfrm>
          <a:solidFill>
            <a:srgbClr val="FFFF00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</a:t>
            </a:r>
            <a:r>
              <a:rPr lang="ru-RU" b="1" u="sng" dirty="0" err="1" smtClean="0">
                <a:solidFill>
                  <a:srgbClr val="C00000"/>
                </a:solidFill>
              </a:rPr>
              <a:t>Биосфе́ра</a:t>
            </a:r>
            <a:r>
              <a:rPr lang="ru-RU" b="1" u="sng" dirty="0" smtClean="0">
                <a:solidFill>
                  <a:srgbClr val="C00000"/>
                </a:solidFill>
              </a:rPr>
              <a:t> </a:t>
            </a:r>
            <a:r>
              <a:rPr lang="ru-RU" dirty="0" smtClean="0"/>
              <a:t>(от </a:t>
            </a:r>
            <a:r>
              <a:rPr lang="ru-RU" dirty="0" err="1" smtClean="0">
                <a:hlinkClick r:id="rId2" tooltip="Древнегреческий язык"/>
              </a:rPr>
              <a:t>др.-греч</a:t>
            </a:r>
            <a:r>
              <a:rPr lang="ru-RU" dirty="0" smtClean="0">
                <a:hlinkClick r:id="rId2" tooltip="Древнегреческий язык"/>
              </a:rPr>
              <a:t>.</a:t>
            </a:r>
            <a:r>
              <a:rPr lang="ru-RU" dirty="0" smtClean="0"/>
              <a:t> </a:t>
            </a:r>
            <a:r>
              <a:rPr lang="ru-RU" dirty="0" err="1" smtClean="0"/>
              <a:t>βιος </a:t>
            </a:r>
            <a:r>
              <a:rPr lang="ru-RU" dirty="0" smtClean="0"/>
              <a:t>— жизнь и </a:t>
            </a:r>
            <a:r>
              <a:rPr lang="ru-RU" dirty="0" err="1" smtClean="0"/>
              <a:t>σφαῖρα</a:t>
            </a:r>
            <a:r>
              <a:rPr lang="ru-RU" dirty="0" smtClean="0"/>
              <a:t> — сфера, шар) — оболочка Земли, заселённая живыми организмами, находится под их воздействием; глобальная экосистема Земли.</a:t>
            </a:r>
            <a:endParaRPr lang="ru-RU" dirty="0"/>
          </a:p>
        </p:txBody>
      </p:sp>
      <p:pic>
        <p:nvPicPr>
          <p:cNvPr id="75778" name="Picture 2" descr="http://900igr.net/datai/geografija/Krugovoroty-v-biosfere/0005-004-2.-Krugovorot-uglero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0625" y="1124744"/>
            <a:ext cx="4903375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27AB14-370E-43CF-BC2B-329CB72AE7A9}" type="slidenum">
              <a:rPr lang="ru-RU"/>
              <a:pPr>
                <a:defRPr/>
              </a:pPr>
              <a:t>13</a:t>
            </a:fld>
            <a:endParaRPr lang="ru-RU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7780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C00000"/>
                </a:solidFill>
              </a:rPr>
              <a:t>Какие царства организмов вы знаете?</a:t>
            </a:r>
          </a:p>
        </p:txBody>
      </p:sp>
      <p:pic>
        <p:nvPicPr>
          <p:cNvPr id="9220" name="Picture 4" descr="03_03_0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71600" y="766145"/>
            <a:ext cx="7344816" cy="609185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F72B92-5D96-4121-94AB-885BB43341FF}" type="slidenum">
              <a:rPr lang="ru-RU"/>
              <a:pPr>
                <a:defRPr/>
              </a:pPr>
              <a:t>14</a:t>
            </a:fld>
            <a:endParaRPr lang="ru-RU"/>
          </a:p>
        </p:txBody>
      </p:sp>
      <p:pic>
        <p:nvPicPr>
          <p:cNvPr id="10243" name="Picture 5" descr="03_03_02_03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7EB5A5-15E1-4558-9304-DF838F6E64A6}" type="slidenum">
              <a:rPr lang="ru-RU"/>
              <a:pPr>
                <a:defRPr/>
              </a:pPr>
              <a:t>15</a:t>
            </a:fld>
            <a:endParaRPr lang="ru-RU"/>
          </a:p>
        </p:txBody>
      </p:sp>
      <p:pic>
        <p:nvPicPr>
          <p:cNvPr id="11267" name="Picture 4" descr="03_03_04_08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01BC60-66F7-41AE-AC37-4D94EDF7B059}" type="slidenum">
              <a:rPr lang="ru-RU"/>
              <a:pPr>
                <a:defRPr/>
              </a:pPr>
              <a:t>16</a:t>
            </a:fld>
            <a:endParaRPr lang="ru-RU"/>
          </a:p>
        </p:txBody>
      </p:sp>
      <p:pic>
        <p:nvPicPr>
          <p:cNvPr id="12291" name="Picture 4" descr="03_03_08_04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-26988"/>
            <a:ext cx="9144000" cy="6858001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19800E-5D1B-44E5-AA93-51EB449B4547}" type="slidenum">
              <a:rPr lang="ru-RU"/>
              <a:pPr>
                <a:defRPr/>
              </a:pPr>
              <a:t>17</a:t>
            </a:fld>
            <a:endParaRPr lang="ru-RU"/>
          </a:p>
        </p:txBody>
      </p:sp>
      <p:pic>
        <p:nvPicPr>
          <p:cNvPr id="13315" name="Picture 4" descr="03_03_09_06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74C4AB-01AA-4C8E-9072-F213619D13DC}" type="slidenum">
              <a:rPr lang="ru-RU"/>
              <a:pPr>
                <a:defRPr/>
              </a:pPr>
              <a:t>18</a:t>
            </a:fld>
            <a:endParaRPr lang="ru-RU"/>
          </a:p>
        </p:txBody>
      </p:sp>
      <p:sp>
        <p:nvSpPr>
          <p:cNvPr id="228356" name="AutoShape 4"/>
          <p:cNvSpPr>
            <a:spLocks noChangeArrowheads="1"/>
          </p:cNvSpPr>
          <p:nvPr/>
        </p:nvSpPr>
        <p:spPr bwMode="auto">
          <a:xfrm>
            <a:off x="6443663" y="188913"/>
            <a:ext cx="2514600" cy="2133600"/>
          </a:xfrm>
          <a:prstGeom prst="cloudCallout">
            <a:avLst>
              <a:gd name="adj1" fmla="val -64014"/>
              <a:gd name="adj2" fmla="val 32366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9600" b="1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?</a:t>
            </a:r>
          </a:p>
        </p:txBody>
      </p:sp>
      <p:sp>
        <p:nvSpPr>
          <p:cNvPr id="22835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2835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" y="2349501"/>
            <a:ext cx="8229600" cy="2303636"/>
          </a:xfrm>
          <a:solidFill>
            <a:srgbClr val="FFFF00"/>
          </a:solidFill>
        </p:spPr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Почему все живые организмы разные?</a:t>
            </a:r>
          </a:p>
          <a:p>
            <a:pPr eaLnBrk="1" hangingPunct="1">
              <a:defRPr/>
            </a:pPr>
            <a:endParaRPr lang="ru-RU" b="1" dirty="0" smtClean="0"/>
          </a:p>
          <a:p>
            <a:pPr eaLnBrk="1" hangingPunct="1">
              <a:defRPr/>
            </a:pPr>
            <a:r>
              <a:rPr lang="ru-RU" b="1" dirty="0" smtClean="0"/>
              <a:t>Почему они отличаются друг от друга?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229600" cy="838200"/>
          </a:xfrm>
          <a:noFill/>
        </p:spPr>
        <p:txBody>
          <a:bodyPr/>
          <a:lstStyle/>
          <a:p>
            <a:r>
              <a:rPr lang="ru-RU" dirty="0"/>
              <a:t>Эрнст Геккель</a:t>
            </a:r>
          </a:p>
        </p:txBody>
      </p:sp>
      <p:sp>
        <p:nvSpPr>
          <p:cNvPr id="131075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1077" name="Rectangle 5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343400" cy="4525963"/>
          </a:xfrm>
        </p:spPr>
        <p:txBody>
          <a:bodyPr/>
          <a:lstStyle/>
          <a:p>
            <a:r>
              <a:rPr lang="ru-RU" sz="3200" b="1"/>
              <a:t>«</a:t>
            </a:r>
            <a:r>
              <a:rPr lang="ru-RU" b="1"/>
              <a:t>Экология - это биология окружающей среды»</a:t>
            </a:r>
          </a:p>
          <a:p>
            <a:pPr>
              <a:buFontTx/>
              <a:buNone/>
            </a:pPr>
            <a:endParaRPr lang="ru-RU" b="1"/>
          </a:p>
          <a:p>
            <a:r>
              <a:rPr lang="ru-RU" b="1"/>
              <a:t>«Среда обитания определяет эволюцию»</a:t>
            </a:r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  <a:p>
            <a:pPr>
              <a:buFontTx/>
              <a:buNone/>
            </a:pPr>
            <a:endParaRPr lang="ru-RU"/>
          </a:p>
        </p:txBody>
      </p:sp>
      <p:pic>
        <p:nvPicPr>
          <p:cNvPr id="131076" name="Picture 4" descr="Ernst_Haeckel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04800" y="1371600"/>
            <a:ext cx="4229100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110101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800658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0" y="5013176"/>
            <a:ext cx="9144000" cy="2308324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latin typeface="Arial Black" pitchFamily="34" charset="0"/>
              </a:rPr>
              <a:t>Большинство современных учёных считают, что наша Вселенная образовалась около 15 миллиардов лет назад в результате взрыва (бесконечно малого и бесконечно плотного) образования, известного в космологии как Большой взрыв</a:t>
            </a:r>
          </a:p>
        </p:txBody>
      </p:sp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7632700" y="2708275"/>
            <a:ext cx="1619250" cy="8255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dirty="0">
                <a:latin typeface="Arial Black" pitchFamily="34" charset="0"/>
              </a:rPr>
              <a:t>Модель молодой Вселенной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320040"/>
            <a:ext cx="5863552" cy="894382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Понятие о среде обитания</a:t>
            </a:r>
            <a:endParaRPr lang="ru-RU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0" y="1857364"/>
            <a:ext cx="9144000" cy="1859668"/>
          </a:xfrm>
          <a:prstGeom prst="rect">
            <a:avLst/>
          </a:prstGeom>
        </p:spPr>
        <p:txBody>
          <a:bodyPr/>
          <a:lstStyle/>
          <a:p>
            <a:pPr marL="903288" marR="0" lvl="0" indent="-903288" algn="l" defTabSz="27305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tabLst/>
              <a:defRPr/>
            </a:pP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Среда обитания —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это та часть природы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, которая</a:t>
            </a:r>
            <a:r>
              <a:rPr lang="ru-RU" sz="2800" dirty="0" smtClean="0"/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окружает живой организм, и с которой он непосредственно взаимодействует.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03288" marR="0" lvl="0" indent="-903288" algn="l" defTabSz="27305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Char char="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4" descr="slide0003_image009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14752"/>
            <a:ext cx="3131840" cy="2738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slide0003_image007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717032"/>
            <a:ext cx="302433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slide0003_image008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717032"/>
            <a:ext cx="298782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187450" y="1357298"/>
            <a:ext cx="640080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3200" dirty="0"/>
              <a:t>  </a:t>
            </a:r>
            <a:r>
              <a:rPr lang="ru-RU" sz="2800" dirty="0"/>
              <a:t>Что такое среда обитания?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Rectangle 5"/>
          <p:cNvSpPr>
            <a:spLocks noGrp="1"/>
          </p:cNvSpPr>
          <p:nvPr>
            <p:ph type="title"/>
          </p:nvPr>
        </p:nvSpPr>
        <p:spPr bwMode="auto">
          <a:xfrm>
            <a:off x="914400" y="1196752"/>
            <a:ext cx="8229600" cy="765448"/>
          </a:xfrm>
          <a:noFill/>
        </p:spPr>
        <p:txBody>
          <a:bodyPr/>
          <a:lstStyle/>
          <a:p>
            <a:r>
              <a:rPr lang="ru-RU" b="0" dirty="0">
                <a:solidFill>
                  <a:schemeClr val="accent1"/>
                </a:solidFill>
              </a:rPr>
              <a:t>окружающая среда</a:t>
            </a:r>
          </a:p>
        </p:txBody>
      </p:sp>
      <p:sp>
        <p:nvSpPr>
          <p:cNvPr id="38919" name="Rectangle 7"/>
          <p:cNvSpPr>
            <a:spLocks noGrp="1"/>
          </p:cNvSpPr>
          <p:nvPr>
            <p:ph type="body" sz="half" idx="2"/>
          </p:nvPr>
        </p:nvSpPr>
        <p:spPr>
          <a:xfrm>
            <a:off x="0" y="1916832"/>
            <a:ext cx="9144000" cy="1872208"/>
          </a:xfrm>
        </p:spPr>
        <p:txBody>
          <a:bodyPr/>
          <a:lstStyle/>
          <a:p>
            <a:r>
              <a:rPr lang="ru-RU" b="1" u="sng" dirty="0" smtClean="0">
                <a:solidFill>
                  <a:srgbClr val="C00000"/>
                </a:solidFill>
              </a:rPr>
              <a:t>Среда обитания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–это совокупность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компонентов живой и неживой природы, а так же деятельности человека, воздействующих на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организм.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43808" y="0"/>
            <a:ext cx="3059832" cy="836712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Словарь</a:t>
            </a:r>
            <a:endParaRPr kumimoji="0" lang="ru-RU" sz="44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7346" name="Picture 2" descr="http://900igr.net/datai/biologija/ZHizn/0015-015-Urovni-organizatsii-zhivoj-materi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726078"/>
            <a:ext cx="4536504" cy="31319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http://nacep.ru/wp-content/uploads/2015/01/biosferazeem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701"/>
            <a:ext cx="9144000" cy="62373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206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Четыре среды жизни на Земле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Помоги животным найти свой дом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500306"/>
            <a:ext cx="2071670" cy="142876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водная</a:t>
            </a:r>
            <a:endParaRPr lang="ru-RU" sz="2400" b="1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0" y="1628800"/>
            <a:ext cx="2051720" cy="85725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2500306"/>
            <a:ext cx="1872208" cy="142876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почвенная</a:t>
            </a:r>
            <a:endParaRPr lang="ru-RU" sz="2400" b="1" dirty="0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123728" y="1571612"/>
            <a:ext cx="2019644" cy="9286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2492896"/>
            <a:ext cx="2232248" cy="14287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Наземно-воздушная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4355976" y="1412776"/>
            <a:ext cx="2232248" cy="10001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2492896"/>
            <a:ext cx="2339752" cy="14510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организменная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6876256" y="1412776"/>
            <a:ext cx="2267744" cy="107157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6" descr="Ультразвуковые отпугиватели. В чем преимущества этих устройств. - Подружка - большая энциклопедия для женщи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7072"/>
            <a:ext cx="1907704" cy="13957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котомишки - сознание художни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005064"/>
            <a:ext cx="2431172" cy="12155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Белка на дереве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4077072"/>
            <a:ext cx="1341305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Крот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7" y="5214950"/>
            <a:ext cx="2190733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Рисунок 1" descr="коала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1152" y="5301208"/>
            <a:ext cx="1686106" cy="129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 descr="slide0007_image047"/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480055"/>
            <a:ext cx="1766916" cy="1377945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14678" y="5395894"/>
            <a:ext cx="1381566" cy="1462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31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rganization Chart 2"/>
          <p:cNvGraphicFramePr>
            <a:graphicFrameLocks/>
          </p:cNvGraphicFramePr>
          <p:nvPr>
            <p:ph/>
          </p:nvPr>
        </p:nvGraphicFramePr>
        <p:xfrm>
          <a:off x="0" y="692696"/>
          <a:ext cx="9144000" cy="3582988"/>
        </p:xfrm>
        <a:graphic>
          <a:graphicData uri="http://schemas.openxmlformats.org/drawingml/2006/compatibility">
            <com:legacyDrawing xmlns:com="http://schemas.openxmlformats.org/drawingml/2006/compatibility" spid="_x0000_s38914"/>
          </a:graphicData>
        </a:graphic>
      </p:graphicFrame>
      <p:pic>
        <p:nvPicPr>
          <p:cNvPr id="54286" name="Picture 14" descr="j023633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362200"/>
            <a:ext cx="638175" cy="190500"/>
          </a:xfrm>
          <a:prstGeom prst="rect">
            <a:avLst/>
          </a:prstGeom>
          <a:noFill/>
        </p:spPr>
      </p:pic>
      <p:pic>
        <p:nvPicPr>
          <p:cNvPr id="54287" name="Picture 15" descr="j028357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933056"/>
            <a:ext cx="819150" cy="428625"/>
          </a:xfrm>
          <a:prstGeom prst="rect">
            <a:avLst/>
          </a:prstGeom>
          <a:noFill/>
        </p:spPr>
      </p:pic>
      <p:pic>
        <p:nvPicPr>
          <p:cNvPr id="54289" name="Picture 17" descr="j031805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0"/>
            <a:ext cx="2016446" cy="1132835"/>
          </a:xfrm>
          <a:prstGeom prst="rect">
            <a:avLst/>
          </a:prstGeom>
          <a:noFill/>
        </p:spPr>
      </p:pic>
      <p:pic>
        <p:nvPicPr>
          <p:cNvPr id="7" name="Picture 14" descr="slide0004_image015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409728"/>
            <a:ext cx="2304256" cy="2448272"/>
          </a:xfrm>
          <a:prstGeom prst="rect">
            <a:avLst/>
          </a:prstGeom>
          <a:noFill/>
        </p:spPr>
      </p:pic>
      <p:pic>
        <p:nvPicPr>
          <p:cNvPr id="8" name="Picture 15" descr="slide0004_image012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4409728"/>
            <a:ext cx="2232248" cy="2448272"/>
          </a:xfrm>
          <a:prstGeom prst="rect">
            <a:avLst/>
          </a:prstGeom>
          <a:noFill/>
        </p:spPr>
      </p:pic>
      <p:pic>
        <p:nvPicPr>
          <p:cNvPr id="9" name="Picture 16" descr="slide0004_image01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39752" y="4409728"/>
            <a:ext cx="2123728" cy="2448272"/>
          </a:xfrm>
          <a:prstGeom prst="rect">
            <a:avLst/>
          </a:prstGeom>
          <a:noFill/>
        </p:spPr>
      </p:pic>
      <p:pic>
        <p:nvPicPr>
          <p:cNvPr id="38926" name="Picture 14" descr="http://900igr.net/datai/okruzhajuschij-mir/Mnogoobrazie-organizmov/0009-030-6.-ORGANIZMENNAJA-parazity-boleznetvornye-bakterii-paraziticheski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36296" y="4314395"/>
            <a:ext cx="1907704" cy="2543605"/>
          </a:xfrm>
          <a:prstGeom prst="rect">
            <a:avLst/>
          </a:prstGeom>
          <a:noFill/>
        </p:spPr>
      </p:pic>
      <p:pic>
        <p:nvPicPr>
          <p:cNvPr id="11" name="Picture 16" descr="j0236412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76256" y="1988840"/>
            <a:ext cx="1000125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3BE8A2-EDFC-4C43-ABB9-0C6623B69C4E}" type="slidenum">
              <a:rPr lang="ru-RU"/>
              <a:pPr>
                <a:defRPr/>
              </a:pPr>
              <a:t>25</a:t>
            </a:fld>
            <a:endParaRPr lang="ru-RU"/>
          </a:p>
        </p:txBody>
      </p:sp>
      <p:sp>
        <p:nvSpPr>
          <p:cNvPr id="22531" name="WordArt 2"/>
          <p:cNvSpPr>
            <a:spLocks noChangeArrowheads="1" noChangeShapeType="1" noTextEdit="1"/>
          </p:cNvSpPr>
          <p:nvPr/>
        </p:nvSpPr>
        <p:spPr bwMode="auto">
          <a:xfrm>
            <a:off x="0" y="1"/>
            <a:ext cx="9144000" cy="1417638"/>
          </a:xfrm>
          <a:prstGeom prst="rect">
            <a:avLst/>
          </a:prstGeom>
          <a:solidFill>
            <a:srgbClr val="FFFF00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Характеристика сред</a:t>
            </a:r>
          </a:p>
        </p:txBody>
      </p:sp>
      <p:graphicFrame>
        <p:nvGraphicFramePr>
          <p:cNvPr id="243742" name="Group 30"/>
          <p:cNvGraphicFramePr>
            <a:graphicFrameLocks noGrp="1"/>
          </p:cNvGraphicFramePr>
          <p:nvPr>
            <p:ph sz="half" idx="1"/>
          </p:nvPr>
        </p:nvGraphicFramePr>
        <p:xfrm>
          <a:off x="0" y="1600200"/>
          <a:ext cx="9144000" cy="5213176"/>
        </p:xfrm>
        <a:graphic>
          <a:graphicData uri="http://schemas.openxmlformats.org/drawingml/2006/table">
            <a:tbl>
              <a:tblPr/>
              <a:tblGrid>
                <a:gridCol w="2286001"/>
                <a:gridCol w="2285999"/>
                <a:gridCol w="2286001"/>
                <a:gridCol w="2285999"/>
              </a:tblGrid>
              <a:tr h="1180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Условия среды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Наземно-воздушная среда</a:t>
                      </a: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Водная среда</a:t>
                      </a: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Почвенная среда</a:t>
                      </a: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4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3741" name="Picture 29" descr="KorkinaO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-24000" contrast="18000"/>
          </a:blip>
          <a:srcRect t="22458" r="86847"/>
          <a:stretch>
            <a:fillRect/>
          </a:stretch>
        </p:blipFill>
        <p:spPr>
          <a:xfrm>
            <a:off x="0" y="2708920"/>
            <a:ext cx="2123728" cy="4149569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3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3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52536" y="764705"/>
            <a:ext cx="9396536" cy="2664295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       В водной среде обитает около </a:t>
            </a:r>
            <a:r>
              <a:rPr lang="ru-RU" sz="2800" b="1" dirty="0" smtClean="0">
                <a:solidFill>
                  <a:srgbClr val="C00000"/>
                </a:solidFill>
              </a:rPr>
              <a:t>150000</a:t>
            </a:r>
            <a:r>
              <a:rPr lang="ru-RU" sz="2800" dirty="0" smtClean="0"/>
              <a:t> видов животных  ( 7% от общего их количества на Земле) и </a:t>
            </a:r>
            <a:r>
              <a:rPr lang="ru-RU" sz="2800" b="1" dirty="0" smtClean="0">
                <a:solidFill>
                  <a:srgbClr val="C00000"/>
                </a:solidFill>
              </a:rPr>
              <a:t>10000</a:t>
            </a:r>
            <a:r>
              <a:rPr lang="ru-RU" sz="2800" dirty="0" smtClean="0"/>
              <a:t> видов растений (8%).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 smtClean="0"/>
              <a:t>       Наиболее разнообразен и богат растительный и животный мир морей и океанов экваториальных и тропических областей.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0"/>
            <a:ext cx="7704856" cy="7647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Водная среда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01378" name="AutoShape 2" descr="http://fresher.ru/manager_content/images/mesta-s-chistejshej-vodoj-gde-ochen-xochetsya-iskupatsya/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1380" name="AutoShape 4" descr="http://fresher.ru/manager_content/images/mesta-s-chistejshej-vodoj-gde-ochen-xochetsya-iskupatsya/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1382" name="AutoShape 6" descr="http://fresher.ru/manager_content/images/mesta-s-chistejshej-vodoj-gde-ochen-xochetsya-iskupatsya/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1384" name="AutoShape 8" descr="http://fresher.ru/manager_content/images/mesta-s-chistejshej-vodoj-gde-ochen-xochetsya-iskupatsya/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1386" name="Picture 10" descr="http://900igr.net/datai/biologija/Okruzhajuschaja-sreda-biologija/0007-011-Vodnaja-sre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183847"/>
            <a:ext cx="4896544" cy="36741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  <a:solidFill>
            <a:srgbClr val="C2F6E2"/>
          </a:solidFill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/>
              <a:t>Характерной чертой водной среды является её подвижность. Движение воды обеспечивает снабжение водных организмов кислородом и питательными веществами, приводит к выравниванию температур во всём водоёме.</a:t>
            </a:r>
          </a:p>
        </p:txBody>
      </p:sp>
      <p:pic>
        <p:nvPicPr>
          <p:cNvPr id="141314" name="Picture 2" descr="http://gcshelp.org/assets/cache/images/uploads/2600/740x280-iRdPdToXft.ef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56592" y="2420888"/>
            <a:ext cx="10657184" cy="4437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0"/>
            <a:ext cx="5400600" cy="894382"/>
          </a:xfrm>
          <a:solidFill>
            <a:srgbClr val="FFFF00"/>
          </a:solidFill>
        </p:spPr>
        <p:txBody>
          <a:bodyPr/>
          <a:lstStyle/>
          <a:p>
            <a:pPr algn="r"/>
            <a:r>
              <a:rPr lang="ru-RU" b="1" dirty="0" smtClean="0">
                <a:solidFill>
                  <a:srgbClr val="C00000"/>
                </a:solidFill>
              </a:rPr>
              <a:t>Водная среда жизни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Organization Chart 4"/>
          <p:cNvGraphicFramePr>
            <a:graphicFrameLocks/>
          </p:cNvGraphicFramePr>
          <p:nvPr/>
        </p:nvGraphicFramePr>
        <p:xfrm>
          <a:off x="3981450" y="980728"/>
          <a:ext cx="5162550" cy="2087562"/>
        </p:xfrm>
        <a:graphic>
          <a:graphicData uri="http://schemas.openxmlformats.org/drawingml/2006/compatibility">
            <com:legacyDrawing xmlns:com="http://schemas.openxmlformats.org/drawingml/2006/compatibility" spid="_x0000_s100354"/>
          </a:graphicData>
        </a:graphic>
      </p:graphicFrame>
      <p:pic>
        <p:nvPicPr>
          <p:cNvPr id="4" name="Picture 11" descr="slide0005_image04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212976"/>
            <a:ext cx="25193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slide0005_image04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4637" y="3140968"/>
            <a:ext cx="25193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57158" y="214311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908720"/>
            <a:ext cx="4139952" cy="6011517"/>
          </a:xfrm>
          <a:prstGeom prst="rect">
            <a:avLst/>
          </a:prstGeom>
          <a:solidFill>
            <a:srgbClr val="C2F6E2"/>
          </a:solidFill>
        </p:spPr>
        <p:txBody>
          <a:bodyPr wrap="square">
            <a:spAutoFit/>
          </a:bodyPr>
          <a:lstStyle/>
          <a:p>
            <a:pPr marL="269875" indent="-269875">
              <a:lnSpc>
                <a:spcPct val="80000"/>
              </a:lnSpc>
            </a:pPr>
            <a:r>
              <a:rPr lang="ru-RU" sz="3200" b="1" dirty="0" smtClean="0"/>
              <a:t>Характеристика среды</a:t>
            </a:r>
          </a:p>
          <a:p>
            <a:pPr marL="269875" indent="-269875">
              <a:lnSpc>
                <a:spcPct val="80000"/>
              </a:lnSpc>
              <a:buFontTx/>
              <a:buChar char="•"/>
            </a:pPr>
            <a:r>
              <a:rPr lang="ru-RU" sz="3200" dirty="0" smtClean="0"/>
              <a:t>Большая плотность.</a:t>
            </a:r>
          </a:p>
          <a:p>
            <a:pPr marL="269875" indent="-269875">
              <a:lnSpc>
                <a:spcPct val="80000"/>
              </a:lnSpc>
              <a:buFontTx/>
              <a:buChar char="•"/>
            </a:pPr>
            <a:r>
              <a:rPr lang="ru-RU" sz="3200" dirty="0" smtClean="0"/>
              <a:t>Сильные перепады давления.</a:t>
            </a:r>
          </a:p>
          <a:p>
            <a:pPr marL="269875" indent="-269875">
              <a:lnSpc>
                <a:spcPct val="80000"/>
              </a:lnSpc>
              <a:buFontTx/>
              <a:buChar char="•"/>
            </a:pPr>
            <a:r>
              <a:rPr lang="ru-RU" sz="3200" dirty="0" smtClean="0"/>
              <a:t>Относительно малое содержание кислорода.</a:t>
            </a:r>
          </a:p>
          <a:p>
            <a:pPr marL="269875" indent="-269875">
              <a:lnSpc>
                <a:spcPct val="80000"/>
              </a:lnSpc>
              <a:buFontTx/>
              <a:buChar char="•"/>
            </a:pPr>
            <a:r>
              <a:rPr lang="ru-RU" sz="3200" dirty="0" smtClean="0"/>
              <a:t>Сильное поглощение солнечных лучей.</a:t>
            </a:r>
          </a:p>
          <a:p>
            <a:pPr marL="269875" indent="-269875">
              <a:lnSpc>
                <a:spcPct val="80000"/>
              </a:lnSpc>
              <a:buFontTx/>
              <a:buChar char="•"/>
            </a:pPr>
            <a:r>
              <a:rPr lang="ru-RU" sz="3200" dirty="0" smtClean="0"/>
              <a:t>Нет резких перепадов температуры</a:t>
            </a:r>
          </a:p>
          <a:p>
            <a:pPr marL="269875" indent="-269875">
              <a:lnSpc>
                <a:spcPct val="80000"/>
              </a:lnSpc>
              <a:buFontTx/>
              <a:buChar char="•"/>
            </a:pPr>
            <a:r>
              <a:rPr lang="ru-RU" sz="3200" dirty="0" smtClean="0"/>
              <a:t>Солевой режим.</a:t>
            </a:r>
          </a:p>
          <a:p>
            <a:pPr marL="269875" indent="-269875">
              <a:lnSpc>
                <a:spcPct val="80000"/>
              </a:lnSpc>
              <a:buFontTx/>
              <a:buChar char="•"/>
            </a:pPr>
            <a:r>
              <a:rPr lang="ru-RU" sz="3200" dirty="0" smtClean="0"/>
              <a:t>Скорость течения.</a:t>
            </a:r>
          </a:p>
        </p:txBody>
      </p:sp>
      <p:pic>
        <p:nvPicPr>
          <p:cNvPr id="8" name="Picture 7" descr="http://img1.liveinternet.ru/images/attach/c/1/61/530/61530558_1279115465_100979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145359"/>
            <a:ext cx="2304256" cy="1712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subSp spid="_x0000_s10035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subSp spid="_x0000_s100358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subSp spid="_x0000_s100359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subSp spid="_x0000_s100359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subSp spid="_x0000_s10036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subSp spid="_x0000_s10036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3" grpId="0" bld="breadthByNode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300192" cy="1143000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Водная среда обитания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5"/>
            <a:ext cx="8686800" cy="3960440"/>
          </a:xfrm>
          <a:solidFill>
            <a:srgbClr val="C2F6E2"/>
          </a:solidFill>
        </p:spPr>
        <p:txBody>
          <a:bodyPr>
            <a:normAutofit/>
          </a:bodyPr>
          <a:lstStyle/>
          <a:p>
            <a:r>
              <a:rPr lang="ru-RU" dirty="0" smtClean="0"/>
              <a:t>Приспособления  к среде:</a:t>
            </a:r>
          </a:p>
          <a:p>
            <a:pPr marL="0" indent="0">
              <a:buNone/>
            </a:pPr>
            <a:r>
              <a:rPr lang="ru-RU" dirty="0" smtClean="0"/>
              <a:t>-  обтекаемая форма тела</a:t>
            </a:r>
          </a:p>
          <a:p>
            <a:pPr>
              <a:buFontTx/>
              <a:buChar char="-"/>
            </a:pPr>
            <a:r>
              <a:rPr lang="ru-RU" dirty="0" smtClean="0"/>
              <a:t>дышат жабрами, всей поверхностью тела, легкими  </a:t>
            </a:r>
          </a:p>
          <a:p>
            <a:pPr>
              <a:buFontTx/>
              <a:buChar char="-"/>
            </a:pPr>
            <a:r>
              <a:rPr lang="ru-RU" dirty="0"/>
              <a:t>т</a:t>
            </a:r>
            <a:r>
              <a:rPr lang="ru-RU" dirty="0" smtClean="0"/>
              <a:t>ело покрыто слизью</a:t>
            </a:r>
          </a:p>
          <a:p>
            <a:pPr>
              <a:buFontTx/>
              <a:buChar char="-"/>
            </a:pPr>
            <a:r>
              <a:rPr lang="ru-RU" dirty="0"/>
              <a:t>н</a:t>
            </a:r>
            <a:r>
              <a:rPr lang="ru-RU" dirty="0" smtClean="0"/>
              <a:t>аличие плавников                                                 </a:t>
            </a: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45720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6096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62000" y="762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91440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6153" name="Picture 9" descr="http://im8-tub-ru.yandex.net/i?id=439252853-63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4869160"/>
            <a:ext cx="3182144" cy="19888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http://im2-tub-ru.yandex.net/i?id=233345773-33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09" y="0"/>
            <a:ext cx="3049591" cy="2420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7" name="Picture 13" descr="http://forexaw.com/TERMs/Nature/img135102_3-5_Mollyuski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052" y="2780928"/>
            <a:ext cx="2647948" cy="20882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 descr="http://im3-tub-ru.yandex.net/i?id=238603286-38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492" y="4869161"/>
            <a:ext cx="3213868" cy="19888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0" name="Picture 2" descr="http://aqua-sea.at.ua/meksikan_rak/489_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96136" y="4834932"/>
            <a:ext cx="3347864" cy="20230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3767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C514E4-6C5C-4F0A-BEF8-18C7F7A1E991}" type="slidenum">
              <a:rPr lang="ru-RU"/>
              <a:pPr>
                <a:defRPr/>
              </a:pPr>
              <a:t>3</a:t>
            </a:fld>
            <a:endParaRPr lang="ru-RU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1"/>
            <a:ext cx="9144000" cy="6081889"/>
          </a:xfrm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331913" y="6237288"/>
            <a:ext cx="6335712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C00000"/>
                </a:solidFill>
              </a:rPr>
              <a:t>Галактика Млечный путь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Наземно-воздушная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FFFF00">
              <a:alpha val="25000"/>
            </a:srgbClr>
          </a:solidFill>
        </p:spPr>
        <p:txBody>
          <a:bodyPr>
            <a:normAutofit/>
          </a:bodyPr>
          <a:lstStyle/>
          <a:p>
            <a:r>
              <a:rPr lang="ru-RU" sz="3600" b="1" dirty="0" smtClean="0"/>
              <a:t>Обилие воздуха</a:t>
            </a:r>
          </a:p>
          <a:p>
            <a:r>
              <a:rPr lang="ru-RU" sz="3600" b="1" dirty="0" smtClean="0"/>
              <a:t>Много света</a:t>
            </a:r>
          </a:p>
          <a:p>
            <a:r>
              <a:rPr lang="ru-RU" sz="3600" b="1" dirty="0" smtClean="0"/>
              <a:t>Большие колебания температуры</a:t>
            </a:r>
          </a:p>
          <a:p>
            <a:r>
              <a:rPr lang="ru-RU" sz="3600" b="1" dirty="0" smtClean="0"/>
              <a:t>Большие колебания влажности</a:t>
            </a:r>
          </a:p>
          <a:p>
            <a:r>
              <a:rPr lang="ru-RU" sz="3600" b="1" dirty="0" smtClean="0"/>
              <a:t>Большая роль ветра</a:t>
            </a:r>
            <a:endParaRPr lang="ru-RU" sz="3600" b="1" dirty="0"/>
          </a:p>
        </p:txBody>
      </p:sp>
      <p:pic>
        <p:nvPicPr>
          <p:cNvPr id="3074" name="Picture 2" descr="http://upload.wikimedia.org/wikipedia/commons/8/83/Socotra_dragon_tre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05136"/>
            <a:ext cx="3867395" cy="2649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r1.harunyahya.com/functions/thumb.php?image=http://207.44.240.34/Image/galeriler/Ic_Acici_Manzaralar/Ic_Acici_Manzaralar_1325667487327278.jpg&amp;width=64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488" y="4074070"/>
            <a:ext cx="3923727" cy="2581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xa-xa.org/uploads/posts/2011-04/1303200544_57ef2b4034b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64524"/>
            <a:ext cx="3960440" cy="2581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780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80928"/>
            <a:ext cx="9144000" cy="576064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Наземно-воздушная среда обитания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3284984"/>
            <a:ext cx="9036496" cy="3573016"/>
          </a:xfrm>
        </p:spPr>
        <p:txBody>
          <a:bodyPr>
            <a:normAutofit/>
          </a:bodyPr>
          <a:lstStyle/>
          <a:p>
            <a:endParaRPr lang="ru-RU" sz="1800" dirty="0" smtClean="0"/>
          </a:p>
          <a:p>
            <a:r>
              <a:rPr lang="ru-RU" sz="2800" b="1" dirty="0" smtClean="0"/>
              <a:t>Приспособления к среде: </a:t>
            </a:r>
          </a:p>
          <a:p>
            <a:r>
              <a:rPr lang="ru-RU" sz="2800" b="1" dirty="0"/>
              <a:t> </a:t>
            </a:r>
            <a:r>
              <a:rPr lang="ru-RU" sz="2800" b="1" dirty="0" smtClean="0"/>
              <a:t>    у растений – механическая ткань и опорные органы, наличие устьиц у растений;</a:t>
            </a:r>
          </a:p>
          <a:p>
            <a:r>
              <a:rPr lang="ru-RU" sz="2800" b="1" dirty="0" smtClean="0"/>
              <a:t>     у животных -сложные покровы тела, скелет, органы дыхания – трахея, легкие.</a:t>
            </a:r>
          </a:p>
          <a:p>
            <a:endParaRPr lang="ru-RU" sz="1800" dirty="0"/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>
          <a:xfrm>
            <a:off x="467544" y="188641"/>
            <a:ext cx="8280920" cy="2796902"/>
          </a:xfrm>
        </p:spPr>
      </p:sp>
      <p:pic>
        <p:nvPicPr>
          <p:cNvPr id="2059" name="Picture 11" descr="http://im3-tub-ru.yandex.net/i?id=120837502-38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648" y="0"/>
            <a:ext cx="3168352" cy="28083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http://s54.radikal.ru/i146/1004/f4/cc93ff19c1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64496" cy="28803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http://im3-tub-ru.yandex.net/i?id=93993168-47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535234"/>
            <a:ext cx="1763688" cy="13227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0102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Почвенная среда 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" y="1218878"/>
            <a:ext cx="8229600" cy="4525963"/>
          </a:xfrm>
          <a:solidFill>
            <a:srgbClr val="FFFF00">
              <a:alpha val="25000"/>
            </a:srgbClr>
          </a:solidFill>
        </p:spPr>
        <p:txBody>
          <a:bodyPr>
            <a:normAutofit/>
          </a:bodyPr>
          <a:lstStyle/>
          <a:p>
            <a:r>
              <a:rPr lang="ru-RU" sz="3600" b="1" dirty="0" smtClean="0"/>
              <a:t>Нет света</a:t>
            </a:r>
          </a:p>
          <a:p>
            <a:r>
              <a:rPr lang="ru-RU" sz="3600" b="1" dirty="0" smtClean="0"/>
              <a:t>Небольшие перепады температуры и влажности в течении суток</a:t>
            </a:r>
          </a:p>
          <a:p>
            <a:r>
              <a:rPr lang="ru-RU" sz="3600" b="1" dirty="0" smtClean="0"/>
              <a:t>Мало кислорода</a:t>
            </a:r>
            <a:endParaRPr lang="ru-RU" sz="3600" b="1" dirty="0"/>
          </a:p>
        </p:txBody>
      </p:sp>
      <p:pic>
        <p:nvPicPr>
          <p:cNvPr id="4098" name="Picture 2" descr="http://zoology.okstate.edu/zoo_lrc/biol1114/sample_tests/pics/germinatio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26870"/>
            <a:ext cx="3816364" cy="5010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legom.ru/f/blog/photos/green_soi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218878"/>
            <a:ext cx="345638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nationalgeographic.com.tr/ngm/0809/images/mercek/mercek.3.1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05064"/>
            <a:ext cx="3440439" cy="258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2482719"/>
            <a:ext cx="8480999" cy="1743251"/>
          </a:xfrm>
          <a:prstGeom prst="roundRect">
            <a:avLst/>
          </a:prstGeom>
          <a:solidFill>
            <a:srgbClr val="FF00FF">
              <a:alpha val="23922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Почва –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поверхностный плодородный слой суши, образованный из смеси минеральных и органических  веществ 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95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08720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Почва как среда обитания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21744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                                      -  низкое содержание кислорода;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-  насыщенность влагой; 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 - большая плотность; 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          - наличие органических,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               минеральных веществ 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   Свет практически не играет роли.</a:t>
            </a:r>
          </a:p>
          <a:p>
            <a:pPr marL="0" indent="0">
              <a:buNone/>
            </a:pPr>
            <a:r>
              <a:rPr lang="ru-RU" dirty="0" smtClean="0"/>
              <a:t>      </a:t>
            </a:r>
            <a:r>
              <a:rPr lang="ru-RU" b="1" dirty="0" smtClean="0"/>
              <a:t>Приспособления: </a:t>
            </a:r>
          </a:p>
          <a:p>
            <a:r>
              <a:rPr lang="ru-RU" b="1" dirty="0" smtClean="0"/>
              <a:t>Прочные покровы тела у животных</a:t>
            </a:r>
          </a:p>
          <a:p>
            <a:r>
              <a:rPr lang="ru-RU" b="1" dirty="0" smtClean="0"/>
              <a:t>Сильно развитая мускулатура </a:t>
            </a:r>
          </a:p>
          <a:p>
            <a:r>
              <a:rPr lang="ru-RU" b="1" dirty="0" smtClean="0"/>
              <a:t>Конечности роющего типа</a:t>
            </a:r>
          </a:p>
          <a:p>
            <a:r>
              <a:rPr lang="ru-RU" b="1" dirty="0" smtClean="0"/>
              <a:t>У многих нет глаз</a:t>
            </a:r>
          </a:p>
          <a:p>
            <a:endParaRPr lang="ru-RU" dirty="0"/>
          </a:p>
        </p:txBody>
      </p:sp>
      <p:pic>
        <p:nvPicPr>
          <p:cNvPr id="3084" name="Picture 12" descr="http://900igr.net/datai/okruzhajuschij-mir/Sreda-obitanija/0006-017-Pochvennaja-sreda-zhizn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08720"/>
            <a:ext cx="3195665" cy="2376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im3-tub-ru.yandex.net/i?id=39103006-13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501008"/>
            <a:ext cx="3347864" cy="37029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738" name="Picture 2" descr="http://diz-cafe.com/wp-content/uploads/2014/08/dozhdevye-cherv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5385821"/>
            <a:ext cx="2009800" cy="14721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204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C00000"/>
                </a:solidFill>
              </a:rPr>
              <a:t>Живые организмы как среда обитания.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5"/>
            <a:ext cx="9144000" cy="1440160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dirty="0" smtClean="0"/>
              <a:t>Практически нет ни одного вида многоклеточных организмов, не имеющих внутренних обитателей. Чем сложнее организация хозяев, тем более разнообразные условия они могут предоставить своим сожителям. </a:t>
            </a:r>
          </a:p>
        </p:txBody>
      </p:sp>
      <p:pic>
        <p:nvPicPr>
          <p:cNvPr id="4" name="Picture 4" descr="rId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159477"/>
            <a:ext cx="6264696" cy="4698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Обитатели организменной среды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56792"/>
            <a:ext cx="4434136" cy="1152127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/>
              <a:t>Полезные симбионты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628800"/>
            <a:ext cx="4038600" cy="4525963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/>
              <a:t>Паразиты</a:t>
            </a:r>
            <a:endParaRPr lang="ru-RU" sz="3200" b="1" dirty="0"/>
          </a:p>
        </p:txBody>
      </p:sp>
      <p:sp>
        <p:nvSpPr>
          <p:cNvPr id="5" name="Стрелка вниз 4"/>
          <p:cNvSpPr/>
          <p:nvPr/>
        </p:nvSpPr>
        <p:spPr>
          <a:xfrm>
            <a:off x="1763688" y="1124744"/>
            <a:ext cx="57606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156176" y="1124744"/>
            <a:ext cx="720080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6498" name="Picture 2" descr="http://fb.ru/misc/i/gallery/15322/603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6872"/>
            <a:ext cx="4384835" cy="3284984"/>
          </a:xfrm>
          <a:prstGeom prst="rect">
            <a:avLst/>
          </a:prstGeom>
          <a:noFill/>
        </p:spPr>
      </p:pic>
      <p:pic>
        <p:nvPicPr>
          <p:cNvPr id="106500" name="Picture 4" descr="http://syl.ru/misc/i/thumb/6/2/6/8/6/1/626861x2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2750" y="1628800"/>
            <a:ext cx="2381250" cy="1409700"/>
          </a:xfrm>
          <a:prstGeom prst="rect">
            <a:avLst/>
          </a:prstGeom>
          <a:noFill/>
        </p:spPr>
      </p:pic>
      <p:pic>
        <p:nvPicPr>
          <p:cNvPr id="106502" name="Picture 6" descr="http://img0.liveinternet.ru/images/attach/c/8/102/346/102346732_parasites.jpg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404719" y="3212976"/>
            <a:ext cx="4739281" cy="3645025"/>
          </a:xfrm>
          <a:prstGeom prst="rect">
            <a:avLst/>
          </a:prstGeom>
          <a:noFill/>
        </p:spPr>
      </p:pic>
      <p:pic>
        <p:nvPicPr>
          <p:cNvPr id="106504" name="Picture 8" descr="http://xcook.info/sites/default/files/products/3/podberezovik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157192"/>
            <a:ext cx="2395521" cy="1903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Организменная 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FFFF00">
              <a:alpha val="25000"/>
            </a:srgbClr>
          </a:solidFill>
        </p:spPr>
        <p:txBody>
          <a:bodyPr>
            <a:normAutofit/>
          </a:bodyPr>
          <a:lstStyle/>
          <a:p>
            <a:r>
              <a:rPr lang="ru-RU" sz="3600" b="1" dirty="0" smtClean="0"/>
              <a:t>Растение-паразит зависит от растения-хозяина</a:t>
            </a:r>
            <a:endParaRPr lang="ru-RU" sz="3600" b="1" dirty="0"/>
          </a:p>
        </p:txBody>
      </p:sp>
      <p:pic>
        <p:nvPicPr>
          <p:cNvPr id="5122" name="Picture 2" descr="http://i12.fastpic.ru/big/2011/0112/5d/4db07bb32c3458844dbf0b6d8decb95d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39144"/>
            <a:ext cx="3888432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fr.academic.ru/pictures/frwiki/67/Cuscuta_parasite_plan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21984"/>
            <a:ext cx="3888432" cy="5184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349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155632" cy="648072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Организм как среда обитания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237312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 smtClean="0"/>
              <a:t>Защищенность от врагов</a:t>
            </a:r>
          </a:p>
          <a:p>
            <a:pPr algn="r"/>
            <a:r>
              <a:rPr lang="ru-RU" sz="2400" b="1" dirty="0" smtClean="0"/>
              <a:t>Наличие легкоусвояемой пищи</a:t>
            </a:r>
          </a:p>
          <a:p>
            <a:pPr algn="r"/>
            <a:r>
              <a:rPr lang="ru-RU" sz="2400" b="1" dirty="0" smtClean="0"/>
              <a:t>Постоянная температура тела</a:t>
            </a:r>
          </a:p>
          <a:p>
            <a:pPr algn="r"/>
            <a:r>
              <a:rPr lang="ru-RU" sz="2400" b="1" dirty="0" smtClean="0"/>
              <a:t>Отсутствие угрозы высыхания</a:t>
            </a:r>
          </a:p>
          <a:p>
            <a:pPr algn="r"/>
            <a:r>
              <a:rPr lang="ru-RU" sz="2400" b="1" dirty="0" smtClean="0"/>
              <a:t>Постоянство солевого состава </a:t>
            </a:r>
          </a:p>
          <a:p>
            <a:pPr marL="0" indent="0" algn="r">
              <a:buNone/>
            </a:pPr>
            <a:r>
              <a:rPr lang="ru-RU" sz="2400" b="1" dirty="0" smtClean="0"/>
              <a:t>и   давления</a:t>
            </a:r>
          </a:p>
          <a:p>
            <a:pPr marL="0" indent="0">
              <a:buNone/>
            </a:pPr>
            <a:endParaRPr lang="ru-RU" sz="2400" b="1" dirty="0" smtClean="0"/>
          </a:p>
          <a:p>
            <a:pPr marL="0" indent="0">
              <a:buNone/>
            </a:pP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Приспособления к среде;</a:t>
            </a:r>
          </a:p>
          <a:p>
            <a:pPr marL="0" indent="0" algn="just">
              <a:buNone/>
            </a:pPr>
            <a:r>
              <a:rPr lang="ru-RU" sz="2400" b="1" dirty="0" smtClean="0"/>
              <a:t>   - утрата крыльев у насекомых-паразитов</a:t>
            </a:r>
          </a:p>
          <a:p>
            <a:pPr marL="0" indent="0" algn="just">
              <a:buNone/>
            </a:pPr>
            <a:r>
              <a:rPr lang="ru-RU" sz="2400" b="1" dirty="0" smtClean="0"/>
              <a:t>   - появление специальных органов для прикрепления </a:t>
            </a:r>
          </a:p>
          <a:p>
            <a:pPr marL="0" indent="0" algn="just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- наличие прочных покровов   </a:t>
            </a:r>
          </a:p>
          <a:p>
            <a:pPr marL="0" indent="0" algn="just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-  высокая плодовитость многих паразитов                               </a:t>
            </a:r>
            <a:r>
              <a:rPr lang="ru-RU" sz="2000" b="1" dirty="0" smtClean="0"/>
              <a:t>                        </a:t>
            </a:r>
            <a:r>
              <a:rPr lang="ru-RU" sz="1800" b="1" dirty="0" smtClean="0"/>
              <a:t>                                                     </a:t>
            </a:r>
            <a:endParaRPr lang="ru-RU" sz="1800" b="1" dirty="0"/>
          </a:p>
        </p:txBody>
      </p:sp>
      <p:pic>
        <p:nvPicPr>
          <p:cNvPr id="5122" name="Picture 2" descr="http://im8-tub-ru.yandex.net/i?id=836438669-49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75" y="5429250"/>
            <a:ext cx="1762125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7-tub-ru.yandex.net/i?id=242367762-65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2286000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activerain.com/image_store/uploads/2/1/9/7/4/ar1266419694479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106875" y="1501637"/>
            <a:ext cx="1924168" cy="14584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4-tub-ru.yandex.net/i?id=84538144-61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8920"/>
            <a:ext cx="1768505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плесень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7213716" y="3212976"/>
            <a:ext cx="1930284" cy="1928826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="" xmlns:p14="http://schemas.microsoft.com/office/powerpoint/2010/main" val="79715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3BE8A2-EDFC-4C43-ABB9-0C6623B69C4E}" type="slidenum">
              <a:rPr lang="ru-RU"/>
              <a:pPr>
                <a:defRPr/>
              </a:pPr>
              <a:t>38</a:t>
            </a:fld>
            <a:endParaRPr lang="ru-RU"/>
          </a:p>
        </p:txBody>
      </p:sp>
      <p:sp>
        <p:nvSpPr>
          <p:cNvPr id="22531" name="WordArt 2"/>
          <p:cNvSpPr>
            <a:spLocks noChangeArrowheads="1" noChangeShapeType="1" noTextEdit="1"/>
          </p:cNvSpPr>
          <p:nvPr/>
        </p:nvSpPr>
        <p:spPr bwMode="auto">
          <a:xfrm>
            <a:off x="0" y="1"/>
            <a:ext cx="9144000" cy="1417638"/>
          </a:xfrm>
          <a:prstGeom prst="rect">
            <a:avLst/>
          </a:prstGeom>
          <a:solidFill>
            <a:srgbClr val="FFFF00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Характеристика сред</a:t>
            </a:r>
          </a:p>
        </p:txBody>
      </p:sp>
      <p:graphicFrame>
        <p:nvGraphicFramePr>
          <p:cNvPr id="243742" name="Group 30"/>
          <p:cNvGraphicFramePr>
            <a:graphicFrameLocks noGrp="1"/>
          </p:cNvGraphicFramePr>
          <p:nvPr>
            <p:ph sz="half" idx="1"/>
          </p:nvPr>
        </p:nvGraphicFramePr>
        <p:xfrm>
          <a:off x="0" y="1600200"/>
          <a:ext cx="9144000" cy="5213176"/>
        </p:xfrm>
        <a:graphic>
          <a:graphicData uri="http://schemas.openxmlformats.org/drawingml/2006/table">
            <a:tbl>
              <a:tblPr/>
              <a:tblGrid>
                <a:gridCol w="2286001"/>
                <a:gridCol w="2285999"/>
                <a:gridCol w="2286001"/>
                <a:gridCol w="2285999"/>
              </a:tblGrid>
              <a:tr h="1180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Условия среды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Наземно-воздушная среда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Водная среда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Почвенная среда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4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3741" name="Picture 29" descr="KorkinaO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-24000" contrast="18000"/>
          </a:blip>
          <a:srcRect t="22458" r="86847"/>
          <a:stretch>
            <a:fillRect/>
          </a:stretch>
        </p:blipFill>
        <p:spPr>
          <a:xfrm>
            <a:off x="251520" y="2924944"/>
            <a:ext cx="1907704" cy="3727478"/>
          </a:xfrm>
          <a:noFill/>
        </p:spPr>
      </p:pic>
      <p:pic>
        <p:nvPicPr>
          <p:cNvPr id="243743" name="Picture 31" descr="KorkinaO2"/>
          <p:cNvPicPr>
            <a:picLocks noChangeAspect="1" noChangeArrowheads="1"/>
          </p:cNvPicPr>
          <p:nvPr/>
        </p:nvPicPr>
        <p:blipFill>
          <a:blip r:embed="rId3" cstate="print">
            <a:lum bright="-6000" contrast="-12000"/>
          </a:blip>
          <a:srcRect l="75220" t="20432" r="877" b="4095"/>
          <a:stretch>
            <a:fillRect/>
          </a:stretch>
        </p:blipFill>
        <p:spPr bwMode="auto">
          <a:xfrm>
            <a:off x="2267744" y="2996952"/>
            <a:ext cx="2289822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3744" name="Picture 32" descr="KorkinaO2"/>
          <p:cNvPicPr>
            <a:picLocks noChangeAspect="1" noChangeArrowheads="1"/>
          </p:cNvPicPr>
          <p:nvPr/>
        </p:nvPicPr>
        <p:blipFill>
          <a:blip r:embed="rId3" cstate="print">
            <a:lum bright="-12000" contrast="12000"/>
          </a:blip>
          <a:srcRect l="12283" t="26122" r="64043"/>
          <a:stretch>
            <a:fillRect/>
          </a:stretch>
        </p:blipFill>
        <p:spPr bwMode="auto">
          <a:xfrm>
            <a:off x="4572000" y="2924944"/>
            <a:ext cx="2287954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3745" name="Picture 33" descr="KorkinaO2"/>
          <p:cNvPicPr>
            <a:picLocks noChangeAspect="1" noChangeArrowheads="1"/>
          </p:cNvPicPr>
          <p:nvPr/>
        </p:nvPicPr>
        <p:blipFill>
          <a:blip r:embed="rId3" cstate="print">
            <a:lum bright="-12000" contrast="6000"/>
          </a:blip>
          <a:srcRect l="42979" t="26553" r="34216" b="4050"/>
          <a:stretch>
            <a:fillRect/>
          </a:stretch>
        </p:blipFill>
        <p:spPr bwMode="auto">
          <a:xfrm>
            <a:off x="6857792" y="2924944"/>
            <a:ext cx="2286208" cy="3639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3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3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3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3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3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3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3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3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143000"/>
          </a:xfrm>
          <a:solidFill>
            <a:srgbClr val="FFFF00"/>
          </a:solidFill>
        </p:spPr>
        <p:txBody>
          <a:bodyPr/>
          <a:lstStyle/>
          <a:p>
            <a:r>
              <a:rPr lang="ru-RU" dirty="0" smtClean="0"/>
              <a:t>Закрепление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229200"/>
            <a:ext cx="8229600" cy="896963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Солнечная Система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29698" name="Picture 2" descr="http://libdocs.ru/tw_files2/urls_1952/6/d-5667/5667_html_5b0b39a1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-1" y="0"/>
            <a:ext cx="9137111" cy="4941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Какая наука изучает отношения организмов между собой и окружающей средой?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  <a:solidFill>
            <a:srgbClr val="FFFF00">
              <a:alpha val="25000"/>
            </a:srgbClr>
          </a:solidFill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Ботаника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Биология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Экономика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Экология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72277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В какой среде произрастает клевер?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  <a:solidFill>
            <a:srgbClr val="FFFF00">
              <a:alpha val="25000"/>
            </a:srgbClr>
          </a:solidFill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В наземно-воздушной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В почвенной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В водной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В организменной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88454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Какая среда представлена организмом-хозяином?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  <a:solidFill>
            <a:srgbClr val="FFFF00">
              <a:alpha val="25000"/>
            </a:srgbClr>
          </a:solidFill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Наземно-воздушная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Почвенная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Организменная</a:t>
            </a:r>
          </a:p>
          <a:p>
            <a:pPr marL="514350" indent="-514350">
              <a:buFont typeface="+mj-lt"/>
              <a:buAutoNum type="alphaUcPeriod"/>
            </a:pPr>
            <a:r>
              <a:rPr lang="ru-RU" b="1" dirty="0" smtClean="0"/>
              <a:t>Водная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73357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94382"/>
          </a:xfrm>
          <a:solidFill>
            <a:srgbClr val="FFFF00"/>
          </a:solidFill>
        </p:spPr>
        <p:txBody>
          <a:bodyPr/>
          <a:lstStyle/>
          <a:p>
            <a:r>
              <a:rPr lang="ru-RU" b="1" dirty="0" smtClean="0"/>
              <a:t>Поставь соответствие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250704" cy="4525963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dirty="0" smtClean="0"/>
              <a:t>Аскарида</a:t>
            </a:r>
          </a:p>
          <a:p>
            <a:r>
              <a:rPr lang="ru-RU" dirty="0" smtClean="0"/>
              <a:t>Соболь</a:t>
            </a:r>
          </a:p>
          <a:p>
            <a:r>
              <a:rPr lang="ru-RU" dirty="0" smtClean="0"/>
              <a:t>Окунь</a:t>
            </a:r>
          </a:p>
          <a:p>
            <a:r>
              <a:rPr lang="ru-RU" dirty="0" smtClean="0"/>
              <a:t>Краб</a:t>
            </a:r>
          </a:p>
          <a:p>
            <a:r>
              <a:rPr lang="ru-RU" dirty="0" smtClean="0"/>
              <a:t>Дождевой червь</a:t>
            </a:r>
          </a:p>
          <a:p>
            <a:r>
              <a:rPr lang="ru-RU" dirty="0" smtClean="0"/>
              <a:t>Береза</a:t>
            </a:r>
          </a:p>
          <a:p>
            <a:r>
              <a:rPr lang="ru-RU" dirty="0" smtClean="0"/>
              <a:t>Дельфин</a:t>
            </a:r>
          </a:p>
          <a:p>
            <a:r>
              <a:rPr lang="ru-RU" dirty="0" smtClean="0"/>
              <a:t>Крот</a:t>
            </a:r>
          </a:p>
          <a:p>
            <a:r>
              <a:rPr lang="ru-RU" dirty="0" smtClean="0"/>
              <a:t>Гриб-паразит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86182" y="1600200"/>
            <a:ext cx="4386218" cy="4525963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b="1" dirty="0" smtClean="0"/>
              <a:t>Наземно-воздушная среда</a:t>
            </a:r>
          </a:p>
          <a:p>
            <a:endParaRPr lang="ru-RU" b="1" dirty="0" smtClean="0"/>
          </a:p>
          <a:p>
            <a:r>
              <a:rPr lang="ru-RU" b="1" dirty="0" smtClean="0"/>
              <a:t>Почвенная среда</a:t>
            </a:r>
          </a:p>
          <a:p>
            <a:endParaRPr lang="ru-RU" b="1" dirty="0" smtClean="0"/>
          </a:p>
          <a:p>
            <a:r>
              <a:rPr lang="ru-RU" b="1" dirty="0" smtClean="0"/>
              <a:t>Водная среда</a:t>
            </a:r>
          </a:p>
          <a:p>
            <a:endParaRPr lang="ru-RU" b="1" dirty="0" smtClean="0"/>
          </a:p>
          <a:p>
            <a:r>
              <a:rPr lang="ru-RU" b="1" dirty="0" smtClean="0"/>
              <a:t>Организменная среда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11" name="Picture 7" descr="0923a07ce02ec9c6be4a521d7dd5a2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63"/>
            <a:ext cx="9144000" cy="6867526"/>
          </a:xfrm>
          <a:prstGeom prst="rect">
            <a:avLst/>
          </a:prstGeom>
          <a:noFill/>
        </p:spPr>
      </p:pic>
      <p:sp>
        <p:nvSpPr>
          <p:cNvPr id="72706" name="Rectangle 2"/>
          <p:cNvSpPr>
            <a:spLocks noGrp="1"/>
          </p:cNvSpPr>
          <p:nvPr>
            <p:ph type="title" sz="quarter"/>
          </p:nvPr>
        </p:nvSpPr>
        <p:spPr bwMode="auto">
          <a:xfrm>
            <a:off x="0" y="274638"/>
            <a:ext cx="9144000" cy="715962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sz="2400" b="1" dirty="0"/>
              <a:t>Задание 1</a:t>
            </a:r>
            <a:br>
              <a:rPr lang="ru-RU" sz="2400" b="1" dirty="0"/>
            </a:br>
            <a:r>
              <a:rPr lang="ru-RU" sz="2400" b="1" dirty="0"/>
              <a:t> </a:t>
            </a:r>
            <a:r>
              <a:rPr lang="ru-RU" sz="2800" b="1" dirty="0"/>
              <a:t>К какой среде обитания вы отнесете следующие организмы?</a:t>
            </a:r>
          </a:p>
        </p:txBody>
      </p:sp>
      <p:pic>
        <p:nvPicPr>
          <p:cNvPr id="72707" name="Picture 3" descr="L03p14p0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24400" y="4114800"/>
            <a:ext cx="4105275" cy="2514600"/>
          </a:xfrm>
          <a:noFill/>
          <a:ln/>
        </p:spPr>
      </p:pic>
      <p:pic>
        <p:nvPicPr>
          <p:cNvPr id="72710" name="Picture 6" descr="L03p13p09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04800" y="1371600"/>
            <a:ext cx="4114800" cy="2476500"/>
          </a:xfrm>
          <a:noFill/>
          <a:ln/>
        </p:spPr>
      </p:pic>
      <p:pic>
        <p:nvPicPr>
          <p:cNvPr id="72714" name="Picture 10" descr="071013_dok_octopus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800600" y="1373188"/>
            <a:ext cx="3962400" cy="2413000"/>
          </a:xfrm>
        </p:spPr>
      </p:pic>
      <p:pic>
        <p:nvPicPr>
          <p:cNvPr id="72716" name="Picture 12" descr="L03p13p0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381000" y="4114800"/>
            <a:ext cx="4038600" cy="2514600"/>
          </a:xfrm>
          <a:noFill/>
          <a:ln/>
        </p:spPr>
      </p:pic>
      <p:sp>
        <p:nvSpPr>
          <p:cNvPr id="72717" name="WordArt 13"/>
          <p:cNvSpPr>
            <a:spLocks noChangeArrowheads="1" noChangeShapeType="1" noTextEdit="1"/>
          </p:cNvSpPr>
          <p:nvPr/>
        </p:nvSpPr>
        <p:spPr bwMode="auto">
          <a:xfrm>
            <a:off x="457200" y="1524000"/>
            <a:ext cx="1905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72718" name="WordArt 14"/>
          <p:cNvSpPr>
            <a:spLocks noChangeArrowheads="1" noChangeShapeType="1" noTextEdit="1"/>
          </p:cNvSpPr>
          <p:nvPr/>
        </p:nvSpPr>
        <p:spPr bwMode="auto">
          <a:xfrm>
            <a:off x="4953000" y="1447800"/>
            <a:ext cx="2667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72719" name="WordArt 15"/>
          <p:cNvSpPr>
            <a:spLocks noChangeArrowheads="1" noChangeShapeType="1" noTextEdit="1"/>
          </p:cNvSpPr>
          <p:nvPr/>
        </p:nvSpPr>
        <p:spPr bwMode="auto">
          <a:xfrm>
            <a:off x="609600" y="4419600"/>
            <a:ext cx="2667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72720" name="WordArt 16"/>
          <p:cNvSpPr>
            <a:spLocks noChangeArrowheads="1" noChangeShapeType="1" noTextEdit="1"/>
          </p:cNvSpPr>
          <p:nvPr/>
        </p:nvSpPr>
        <p:spPr bwMode="auto">
          <a:xfrm>
            <a:off x="4953000" y="4191000"/>
            <a:ext cx="1905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Picture 4" descr="0923a07ce02ec9c6be4a521d7dd5a25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1682" name="Rectangle 2"/>
          <p:cNvSpPr>
            <a:spLocks noGrp="1"/>
          </p:cNvSpPr>
          <p:nvPr>
            <p:ph type="title"/>
          </p:nvPr>
        </p:nvSpPr>
        <p:spPr bwMode="auto">
          <a:xfrm>
            <a:off x="0" y="260648"/>
            <a:ext cx="9144000" cy="882352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sz="2400" b="1" dirty="0"/>
              <a:t>Задание 2</a:t>
            </a:r>
            <a:br>
              <a:rPr lang="ru-RU" sz="2400" b="1" dirty="0"/>
            </a:br>
            <a:r>
              <a:rPr lang="ru-RU" sz="2400" b="1" dirty="0"/>
              <a:t> </a:t>
            </a:r>
            <a:r>
              <a:rPr lang="ru-RU" sz="2800" b="1" dirty="0"/>
              <a:t>К какой среде обитания вы отнесете следующие организмы?</a:t>
            </a:r>
          </a:p>
        </p:txBody>
      </p:sp>
      <p:pic>
        <p:nvPicPr>
          <p:cNvPr id="71685" name="Picture 5" descr="df5a19c06589t"/>
          <p:cNvPicPr>
            <a:picLocks noChangeAspect="1" noChangeArrowheads="1"/>
          </p:cNvPicPr>
          <p:nvPr/>
        </p:nvPicPr>
        <p:blipFill>
          <a:blip r:embed="rId3" cstate="print"/>
          <a:srcRect r="6799" b="11353"/>
          <a:stretch>
            <a:fillRect/>
          </a:stretch>
        </p:blipFill>
        <p:spPr bwMode="auto">
          <a:xfrm>
            <a:off x="0" y="1268760"/>
            <a:ext cx="4479216" cy="2664296"/>
          </a:xfrm>
          <a:prstGeom prst="rect">
            <a:avLst/>
          </a:prstGeom>
          <a:noFill/>
        </p:spPr>
      </p:pic>
      <p:pic>
        <p:nvPicPr>
          <p:cNvPr id="71686" name="Picture 6" descr="leopard-we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196752"/>
            <a:ext cx="4427984" cy="2675240"/>
          </a:xfrm>
          <a:prstGeom prst="rect">
            <a:avLst/>
          </a:prstGeom>
          <a:noFill/>
        </p:spPr>
      </p:pic>
      <p:pic>
        <p:nvPicPr>
          <p:cNvPr id="71687" name="Picture 7" descr="0_e89d_d0cba707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835486"/>
            <a:ext cx="4355976" cy="3022514"/>
          </a:xfrm>
          <a:prstGeom prst="rect">
            <a:avLst/>
          </a:prstGeom>
          <a:noFill/>
        </p:spPr>
      </p:pic>
      <p:pic>
        <p:nvPicPr>
          <p:cNvPr id="71688" name="Picture 8" descr="1204966527_pinguin_450"/>
          <p:cNvPicPr>
            <a:picLocks noChangeAspect="1" noChangeArrowheads="1"/>
          </p:cNvPicPr>
          <p:nvPr/>
        </p:nvPicPr>
        <p:blipFill>
          <a:blip r:embed="rId6" cstate="print"/>
          <a:srcRect b="17999"/>
          <a:stretch>
            <a:fillRect/>
          </a:stretch>
        </p:blipFill>
        <p:spPr bwMode="auto">
          <a:xfrm>
            <a:off x="4716016" y="3937175"/>
            <a:ext cx="4427984" cy="3044240"/>
          </a:xfrm>
          <a:prstGeom prst="rect">
            <a:avLst/>
          </a:prstGeom>
          <a:noFill/>
        </p:spPr>
      </p:pic>
      <p:sp>
        <p:nvSpPr>
          <p:cNvPr id="71689" name="WordArt 9"/>
          <p:cNvSpPr>
            <a:spLocks noChangeArrowheads="1" noChangeShapeType="1" noTextEdit="1"/>
          </p:cNvSpPr>
          <p:nvPr/>
        </p:nvSpPr>
        <p:spPr bwMode="auto">
          <a:xfrm>
            <a:off x="685800" y="3124200"/>
            <a:ext cx="1905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71690" name="WordArt 10"/>
          <p:cNvSpPr>
            <a:spLocks noChangeArrowheads="1" noChangeShapeType="1" noTextEdit="1"/>
          </p:cNvSpPr>
          <p:nvPr/>
        </p:nvSpPr>
        <p:spPr bwMode="auto">
          <a:xfrm>
            <a:off x="5029200" y="2971800"/>
            <a:ext cx="2667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71691" name="WordArt 11"/>
          <p:cNvSpPr>
            <a:spLocks noChangeArrowheads="1" noChangeShapeType="1" noTextEdit="1"/>
          </p:cNvSpPr>
          <p:nvPr/>
        </p:nvSpPr>
        <p:spPr bwMode="auto">
          <a:xfrm>
            <a:off x="609600" y="5943600"/>
            <a:ext cx="2667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71692" name="WordArt 12"/>
          <p:cNvSpPr>
            <a:spLocks noChangeArrowheads="1" noChangeShapeType="1" noTextEdit="1"/>
          </p:cNvSpPr>
          <p:nvPr/>
        </p:nvSpPr>
        <p:spPr bwMode="auto">
          <a:xfrm>
            <a:off x="5105400" y="5791200"/>
            <a:ext cx="1905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1" name="Picture 5" descr="Земл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0"/>
            <a:ext cx="2699792" cy="269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0" y="2610683"/>
            <a:ext cx="9144000" cy="424731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latin typeface="Arial" charset="0"/>
              </a:rPr>
              <a:t>«Все мы пассажиры одного корабля по имени Земля, а значит, пересесть из него просто некуда. Вот почему, вот потому-то все жители планеты должны сообща спасать свой общий дом»</a:t>
            </a:r>
          </a:p>
          <a:p>
            <a:pPr>
              <a:spcBef>
                <a:spcPct val="50000"/>
              </a:spcBef>
            </a:pPr>
            <a:r>
              <a:rPr lang="ru-RU" sz="3600" b="1" dirty="0">
                <a:latin typeface="Arial" charset="0"/>
              </a:rPr>
              <a:t>                        </a:t>
            </a:r>
            <a:r>
              <a:rPr lang="ru-RU" sz="2800" b="1" dirty="0" err="1">
                <a:latin typeface="Arial" charset="0"/>
              </a:rPr>
              <a:t>Антуан</a:t>
            </a:r>
            <a:r>
              <a:rPr lang="ru-RU" sz="2800" b="1" dirty="0">
                <a:latin typeface="Arial" charset="0"/>
              </a:rPr>
              <a:t> де Сент-Экзюпери</a:t>
            </a:r>
          </a:p>
        </p:txBody>
      </p:sp>
      <p:pic>
        <p:nvPicPr>
          <p:cNvPr id="32770" name="Picture 2" descr="http://img0.liveinternet.ru/images/attach/c/9/129/224/129224194_1461516940_wil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86602"/>
            <a:ext cx="3787786" cy="2751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55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Домашнее задание</a:t>
            </a:r>
          </a:p>
        </p:txBody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xfrm>
            <a:off x="1547664" y="1600200"/>
            <a:ext cx="7596336" cy="4525963"/>
          </a:xfrm>
        </p:spPr>
        <p:txBody>
          <a:bodyPr/>
          <a:lstStyle/>
          <a:p>
            <a:r>
              <a:rPr lang="ru-RU" b="1" dirty="0" smtClean="0"/>
              <a:t>Параграф </a:t>
            </a:r>
            <a:r>
              <a:rPr lang="ru-RU" b="1" dirty="0" smtClean="0"/>
              <a:t>17 </a:t>
            </a:r>
          </a:p>
          <a:p>
            <a:r>
              <a:rPr lang="ru-RU" b="1" dirty="0" smtClean="0"/>
              <a:t>Устно ответить на вопросы после §17.</a:t>
            </a: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Технология биологии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328592"/>
          </a:xfrm>
        </p:spPr>
        <p:txBody>
          <a:bodyPr/>
          <a:lstStyle/>
          <a:p>
            <a:r>
              <a:rPr lang="ru-RU" b="1" dirty="0" smtClean="0"/>
              <a:t>Сообщения по рядам (представители среды, приспособления к обитанию в данной среде):</a:t>
            </a:r>
          </a:p>
          <a:p>
            <a:r>
              <a:rPr lang="ru-RU" b="1" dirty="0" smtClean="0"/>
              <a:t>1ряд – наземно-воздушная</a:t>
            </a:r>
          </a:p>
          <a:p>
            <a:r>
              <a:rPr lang="ru-RU" b="1" dirty="0" smtClean="0"/>
              <a:t>2ряд – водная (животные и растения-водоросли)</a:t>
            </a:r>
          </a:p>
          <a:p>
            <a:r>
              <a:rPr lang="ru-RU" b="1" dirty="0" smtClean="0"/>
              <a:t>3ряд – почвенная</a:t>
            </a:r>
          </a:p>
          <a:p>
            <a:r>
              <a:rPr lang="ru-RU" b="1" dirty="0" smtClean="0"/>
              <a:t>4 ряд - организменная</a:t>
            </a:r>
            <a:endParaRPr lang="ru-RU" b="1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3A80ED-5B08-464A-97FE-9956B3392427}" type="slidenum">
              <a:rPr lang="ru-RU"/>
              <a:pPr>
                <a:defRPr/>
              </a:pPr>
              <a:t>49</a:t>
            </a:fld>
            <a:endParaRPr lang="ru-RU"/>
          </a:p>
        </p:txBody>
      </p:sp>
      <p:graphicFrame>
        <p:nvGraphicFramePr>
          <p:cNvPr id="173122" name="Group 66"/>
          <p:cNvGraphicFramePr>
            <a:graphicFrameLocks noGrp="1"/>
          </p:cNvGraphicFramePr>
          <p:nvPr>
            <p:ph idx="4294967295"/>
          </p:nvPr>
        </p:nvGraphicFramePr>
        <p:xfrm>
          <a:off x="0" y="0"/>
          <a:ext cx="9143999" cy="2204864"/>
        </p:xfrm>
        <a:graphic>
          <a:graphicData uri="http://schemas.openxmlformats.org/drawingml/2006/table">
            <a:tbl>
              <a:tblPr/>
              <a:tblGrid>
                <a:gridCol w="2027946"/>
                <a:gridCol w="2014042"/>
                <a:gridCol w="5102011"/>
              </a:tblGrid>
              <a:tr h="1446002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Названия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организмов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Среда обитания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Приспособления к обитанию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в данной среде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8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593" name="Picture 67" descr="03_04_04_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628775"/>
            <a:ext cx="860425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52536" y="0"/>
            <a:ext cx="9396536" cy="4581128"/>
          </a:xfrm>
          <a:solidFill>
            <a:srgbClr val="FFFF00"/>
          </a:solidFill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  По мнению ученых наша планета образовалась примерно 4,5 млрд.лет назад. Вначале она представляла собой огненный шар из смеси расплавленных химических элементов и веществ. Постепенно она остывала, причем остывал, в основном, поверхностный слой, который образовывал земную кору — твердую скорлупу планеты. То в одном, то в другом месте эта скорлупа периодически прорывалась, и раскаленное содержимое извергалось или истекало наружу в виде лавы.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5842" name="Picture 2" descr="http://xn----7sbbraqqceadr9dfp.xn--p1ai/wp-content/uploads/2014/06/la-sci-sn-theia-early-earth-20140609-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28586"/>
            <a:ext cx="4139952" cy="2329413"/>
          </a:xfrm>
          <a:prstGeom prst="rect">
            <a:avLst/>
          </a:prstGeom>
          <a:noFill/>
        </p:spPr>
      </p:pic>
      <p:pic>
        <p:nvPicPr>
          <p:cNvPr id="35844" name="Picture 4" descr="http://ageofcomp.info/uploads/posts/2011-12/1324571602_2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205241"/>
            <a:ext cx="4716016" cy="26527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1524000"/>
          </a:xfrm>
          <a:solidFill>
            <a:schemeClr val="accent1"/>
          </a:solidFill>
        </p:spPr>
        <p:txBody>
          <a:bodyPr/>
          <a:lstStyle/>
          <a:p>
            <a:r>
              <a:rPr lang="ru-RU" sz="2000">
                <a:solidFill>
                  <a:schemeClr val="tx1"/>
                </a:solidFill>
              </a:rPr>
              <a:t/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3200">
                <a:solidFill>
                  <a:schemeClr val="tx1"/>
                </a:solidFill>
              </a:rPr>
              <a:t>Изучение различных сред обитания организмов</a:t>
            </a:r>
          </a:p>
        </p:txBody>
      </p:sp>
      <p:graphicFrame>
        <p:nvGraphicFramePr>
          <p:cNvPr id="75803" name="Group 27"/>
          <p:cNvGraphicFramePr>
            <a:graphicFrameLocks noGrp="1"/>
          </p:cNvGraphicFramePr>
          <p:nvPr>
            <p:ph idx="1"/>
          </p:nvPr>
        </p:nvGraphicFramePr>
        <p:xfrm>
          <a:off x="547688" y="2141538"/>
          <a:ext cx="7929562" cy="2846389"/>
        </p:xfrm>
        <a:graphic>
          <a:graphicData uri="http://schemas.openxmlformats.org/drawingml/2006/table">
            <a:tbl>
              <a:tblPr/>
              <a:tblGrid>
                <a:gridCol w="3965575"/>
                <a:gridCol w="3963987"/>
              </a:tblGrid>
              <a:tr h="569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Среда обитания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Организмы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Почвенная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10403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9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Наземно-воздушная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10403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Водная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10403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9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Организменная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10403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5799" name="Text Box 23"/>
          <p:cNvSpPr txBox="1">
            <a:spLocks noChangeArrowheads="1"/>
          </p:cNvSpPr>
          <p:nvPr/>
        </p:nvSpPr>
        <p:spPr bwMode="auto">
          <a:xfrm>
            <a:off x="611188" y="4937125"/>
            <a:ext cx="813593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 дельфин, чайка, страус, акула, береза, орел, ворона, карась,  крот, медуза, дождевой червь, личинка майского жука, , постельный клоп, бабочка, олень, клубеньковые бактерии, волк, свиной цепень, щука, человек, синица,  гидра, клещ собачий.</a:t>
            </a:r>
            <a:r>
              <a:rPr lang="ru-RU"/>
              <a:t> </a:t>
            </a:r>
          </a:p>
        </p:txBody>
      </p:sp>
      <p:sp>
        <p:nvSpPr>
          <p:cNvPr id="75800" name="Text Box 24"/>
          <p:cNvSpPr txBox="1">
            <a:spLocks noChangeArrowheads="1"/>
          </p:cNvSpPr>
          <p:nvPr/>
        </p:nvSpPr>
        <p:spPr bwMode="auto">
          <a:xfrm>
            <a:off x="468313" y="1484313"/>
            <a:ext cx="77755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rgbClr val="FF0000"/>
                </a:solidFill>
              </a:rPr>
              <a:t>Поместите в соответствующую среду обитания животных или растения из предложенного списка.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Среды жизни и их обитатели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46905075"/>
              </p:ext>
            </p:extLst>
          </p:nvPr>
        </p:nvGraphicFramePr>
        <p:xfrm>
          <a:off x="467544" y="1628800"/>
          <a:ext cx="8229600" cy="4707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898619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Среда жизни</a:t>
                      </a:r>
                      <a:r>
                        <a:rPr lang="ru-RU" sz="3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Особенности среды 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Обитатели</a:t>
                      </a:r>
                      <a:r>
                        <a:rPr lang="ru-RU" sz="3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среды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8986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/>
                        </a:rPr>
                        <a:t>Водная </a:t>
                      </a:r>
                      <a:endParaRPr lang="ru-RU" sz="2800" b="1" dirty="0">
                        <a:effectLst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86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/>
                        </a:rPr>
                        <a:t>Наземно-воздушная</a:t>
                      </a:r>
                      <a:endParaRPr lang="ru-RU" sz="2800" b="1" dirty="0">
                        <a:effectLst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86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/>
                        </a:rPr>
                        <a:t>Почвенная </a:t>
                      </a:r>
                      <a:endParaRPr lang="ru-RU" sz="2800" b="1" dirty="0">
                        <a:effectLst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861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/>
                        </a:rPr>
                        <a:t>Организменная </a:t>
                      </a:r>
                      <a:endParaRPr lang="ru-RU" sz="2800" b="1" dirty="0">
                        <a:effectLst/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4844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848872" cy="90872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таблица</a:t>
            </a:r>
            <a:endParaRPr lang="ru-RU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895438"/>
          <a:ext cx="9144000" cy="5962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1802"/>
                <a:gridCol w="3024197"/>
                <a:gridCol w="3048001"/>
              </a:tblGrid>
              <a:tr h="772418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среды жизни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Ее особенности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Организмы, в ней обитающие</a:t>
                      </a:r>
                      <a:endParaRPr lang="ru-RU" dirty="0"/>
                    </a:p>
                  </a:txBody>
                  <a:tcPr/>
                </a:tc>
              </a:tr>
              <a:tr h="5190144">
                <a:tc>
                  <a:txBody>
                    <a:bodyPr/>
                    <a:lstStyle/>
                    <a:p>
                      <a:r>
                        <a:rPr lang="ru-RU" dirty="0" smtClean="0"/>
                        <a:t>1.Наземно-воздушная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2.Водная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3.Почвенная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4.</a:t>
                      </a:r>
                      <a:r>
                        <a:rPr lang="ru-RU" baseline="0" dirty="0" smtClean="0"/>
                        <a:t> Организменная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Газообразная,</a:t>
                      </a:r>
                      <a:r>
                        <a:rPr lang="ru-RU" baseline="0" dirty="0" smtClean="0"/>
                        <a:t> низкая плотность, много света и кислорода, мало водяных паров, разная температура.</a:t>
                      </a:r>
                    </a:p>
                    <a:p>
                      <a:r>
                        <a:rPr lang="ru-RU" baseline="0" dirty="0" smtClean="0"/>
                        <a:t>Большая плотность, мало кислорода, света, перепады давления, скорость течения.</a:t>
                      </a:r>
                    </a:p>
                    <a:p>
                      <a:r>
                        <a:rPr lang="ru-RU" dirty="0" smtClean="0"/>
                        <a:t>Твердая, нет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света, мало воды, сглажены температурные колебания.</a:t>
                      </a:r>
                    </a:p>
                    <a:p>
                      <a:r>
                        <a:rPr lang="ru-RU" dirty="0" smtClean="0"/>
                        <a:t>Обилие пищи, нет света, стабильность</a:t>
                      </a:r>
                      <a:r>
                        <a:rPr lang="ru-RU" baseline="0" dirty="0" smtClean="0"/>
                        <a:t> условий, сопротивление хозяина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Стабильность условий, сопротивление </a:t>
                      </a:r>
                      <a:r>
                        <a:rPr lang="ru-RU" dirty="0" smtClean="0"/>
                        <a:t>хозяина Ель</a:t>
                      </a:r>
                      <a:r>
                        <a:rPr lang="ru-RU" dirty="0" smtClean="0"/>
                        <a:t>, береза, гриб, лев, тигр, слон,…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Кит, дельфин, щука, водоросли, краб, медузы…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Крот, черви, медведка, корни растений…</a:t>
                      </a:r>
                    </a:p>
                    <a:p>
                      <a:r>
                        <a:rPr lang="ru-RU" dirty="0" smtClean="0"/>
                        <a:t>Аскарида, острицы, гриб-трутовик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11010401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6"/>
          <p:cNvSpPr txBox="1">
            <a:spLocks noChangeArrowheads="1"/>
          </p:cNvSpPr>
          <p:nvPr/>
        </p:nvSpPr>
        <p:spPr bwMode="auto">
          <a:xfrm>
            <a:off x="539750" y="5445125"/>
            <a:ext cx="45370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FFFF00"/>
                </a:solidFill>
                <a:latin typeface="Arial Black" pitchFamily="34" charset="0"/>
              </a:rPr>
              <a:t>Возможно, именно так начиналась история Земли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формирование планеты Земл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5733256"/>
            <a:ext cx="9144000" cy="112474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Обильные дожди, поливавшие миллионы лет земную кору, образовали огромные лужи во впадинах и низинах, которые, в свою очередь, образовали морские и океанические бассейны. Так образовался Мировой океан, представлявший собой покрытую водой часть поверхности Земли.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Terr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2987675" y="404813"/>
            <a:ext cx="2016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468313" y="4843463"/>
            <a:ext cx="446405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FFFF00"/>
                </a:solidFill>
                <a:latin typeface="Arial Black" pitchFamily="34" charset="0"/>
              </a:rPr>
              <a:t>Около 4,5 миллиардов лет назад на Земле уже была жидкая вода, и сложились условия для возникновения сложных органических молекул.      </a:t>
            </a:r>
            <a:r>
              <a:rPr lang="ru-RU">
                <a:solidFill>
                  <a:schemeClr val="bg1"/>
                </a:solidFill>
                <a:latin typeface="Arial Black" pitchFamily="34" charset="0"/>
              </a:rPr>
              <a:t/>
            </a:r>
            <a:br>
              <a:rPr lang="ru-RU">
                <a:solidFill>
                  <a:schemeClr val="bg1"/>
                </a:solidFill>
                <a:latin typeface="Arial Black" pitchFamily="34" charset="0"/>
              </a:rPr>
            </a:br>
            <a:endParaRPr lang="ru-RU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cs402217.userapi.com/v402217457/3696/JxL8HNV_16I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66750" y="836613"/>
            <a:ext cx="8059738" cy="5159375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«О, решите мне загадку жизни, мучительную древнюю загадку, над которой билось уже столько голов,— головы в шапках, расписанных иероглифами, головы в тюрбанах и черных беретах, головы в париках и тысячи других бедных  человеческих голов...»</a:t>
            </a:r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</a:t>
            </a: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		</a:t>
            </a:r>
            <a: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Г. Гейне. 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Buisiness_ID04">
  <a:themeElements>
    <a:clrScheme name="1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1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1031</Words>
  <Application>Microsoft Office PowerPoint</Application>
  <PresentationFormat>Экран (4:3)</PresentationFormat>
  <Paragraphs>257</Paragraphs>
  <Slides>52</Slides>
  <Notes>9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52</vt:i4>
      </vt:variant>
    </vt:vector>
  </HeadingPairs>
  <TitlesOfParts>
    <vt:vector size="54" baseType="lpstr">
      <vt:lpstr>Тема Office</vt:lpstr>
      <vt:lpstr>1_Buisiness_ID04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В. И. Вернадский (1863-1945)</vt:lpstr>
      <vt:lpstr>Словарь</vt:lpstr>
      <vt:lpstr>Какие царства организмов вы знаете?</vt:lpstr>
      <vt:lpstr>Слайд 14</vt:lpstr>
      <vt:lpstr>Слайд 15</vt:lpstr>
      <vt:lpstr>Слайд 16</vt:lpstr>
      <vt:lpstr>Слайд 17</vt:lpstr>
      <vt:lpstr>Слайд 18</vt:lpstr>
      <vt:lpstr>Эрнст Геккель</vt:lpstr>
      <vt:lpstr>Понятие о среде обитания</vt:lpstr>
      <vt:lpstr>окружающая среда</vt:lpstr>
      <vt:lpstr>Слайд 22</vt:lpstr>
      <vt:lpstr>Помоги животным найти свой дом</vt:lpstr>
      <vt:lpstr>Слайд 24</vt:lpstr>
      <vt:lpstr>Слайд 25</vt:lpstr>
      <vt:lpstr>Слайд 26</vt:lpstr>
      <vt:lpstr>Слайд 27</vt:lpstr>
      <vt:lpstr>Водная среда жизни</vt:lpstr>
      <vt:lpstr>Водная среда обитания</vt:lpstr>
      <vt:lpstr>Наземно-воздушная</vt:lpstr>
      <vt:lpstr>Наземно-воздушная среда обитания</vt:lpstr>
      <vt:lpstr>Почвенная среда </vt:lpstr>
      <vt:lpstr>Почва как среда обитания</vt:lpstr>
      <vt:lpstr>Живые организмы как среда обитания.</vt:lpstr>
      <vt:lpstr>Обитатели организменной среды</vt:lpstr>
      <vt:lpstr>Организменная </vt:lpstr>
      <vt:lpstr>Организм как среда обитания</vt:lpstr>
      <vt:lpstr>Слайд 38</vt:lpstr>
      <vt:lpstr>Закрепление</vt:lpstr>
      <vt:lpstr>1. Какая наука изучает отношения организмов между собой и окружающей средой?</vt:lpstr>
      <vt:lpstr>2. В какой среде произрастает клевер?</vt:lpstr>
      <vt:lpstr>3. Какая среда представлена организмом-хозяином?</vt:lpstr>
      <vt:lpstr>Поставь соответствие</vt:lpstr>
      <vt:lpstr>Задание 1  К какой среде обитания вы отнесете следующие организмы?</vt:lpstr>
      <vt:lpstr>Задание 2  К какой среде обитания вы отнесете следующие организмы?</vt:lpstr>
      <vt:lpstr>Слайд 46</vt:lpstr>
      <vt:lpstr>Домашнее задание</vt:lpstr>
      <vt:lpstr>Технология биологии</vt:lpstr>
      <vt:lpstr>Слайд 49</vt:lpstr>
      <vt:lpstr> Изучение различных сред обитания организмов</vt:lpstr>
      <vt:lpstr>Среды жизни и их обитатели</vt:lpstr>
      <vt:lpstr>таблица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Четыре среды жизни на Земле</dc:title>
  <dc:creator>user</dc:creator>
  <cp:lastModifiedBy>Alex</cp:lastModifiedBy>
  <cp:revision>55</cp:revision>
  <dcterms:created xsi:type="dcterms:W3CDTF">2012-09-19T11:14:11Z</dcterms:created>
  <dcterms:modified xsi:type="dcterms:W3CDTF">2017-02-26T04:03:48Z</dcterms:modified>
</cp:coreProperties>
</file>