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91" r:id="rId3"/>
    <p:sldId id="292" r:id="rId4"/>
    <p:sldId id="315" r:id="rId5"/>
    <p:sldId id="316" r:id="rId6"/>
    <p:sldId id="309" r:id="rId7"/>
    <p:sldId id="310" r:id="rId8"/>
    <p:sldId id="311" r:id="rId9"/>
    <p:sldId id="261" r:id="rId10"/>
    <p:sldId id="304" r:id="rId11"/>
    <p:sldId id="320" r:id="rId12"/>
    <p:sldId id="328" r:id="rId13"/>
    <p:sldId id="297" r:id="rId14"/>
    <p:sldId id="259" r:id="rId15"/>
    <p:sldId id="323" r:id="rId16"/>
    <p:sldId id="298" r:id="rId17"/>
    <p:sldId id="324" r:id="rId18"/>
    <p:sldId id="325" r:id="rId19"/>
    <p:sldId id="329" r:id="rId20"/>
    <p:sldId id="257" r:id="rId21"/>
    <p:sldId id="321" r:id="rId22"/>
    <p:sldId id="330" r:id="rId23"/>
    <p:sldId id="322" r:id="rId24"/>
    <p:sldId id="318" r:id="rId25"/>
    <p:sldId id="319" r:id="rId26"/>
    <p:sldId id="303" r:id="rId27"/>
    <p:sldId id="331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4660"/>
  </p:normalViewPr>
  <p:slideViewPr>
    <p:cSldViewPr>
      <p:cViewPr varScale="1">
        <p:scale>
          <a:sx n="69" d="100"/>
          <a:sy n="69" d="100"/>
        </p:scale>
        <p:origin x="144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E9213F-E7DB-41A7-9578-3A8FD94B28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BE253-DD05-4F17-967D-5CB78959B1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F4FF7-8698-489B-A4AB-C227DA2B42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26DC7E-C911-4BE0-AAA4-B9B6A16198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7C188AA-7B86-4D6B-9101-899A3E5ABD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00B65-3F0C-4D79-9670-DBB55D11A2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7CB12-8CD5-46C8-A272-F1F6633512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A93D68-82CE-436B-8839-6A94A73D6D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2E11E-95D5-4359-89DE-340CA346D5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A19A-EE97-4B34-9DFD-CEEEDA0EB2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88081-6A3F-4671-B734-261FFD5F8F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4AFBC-D788-4EB0-9F73-0976FF525F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6FE2D4-19B5-4155-B03E-DA1347AE1E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1EB2D4D-DC1A-4B54-A77B-E496B13C6CB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0"/>
            <a:ext cx="8458200" cy="1676400"/>
          </a:xfrm>
        </p:spPr>
        <p:txBody>
          <a:bodyPr/>
          <a:lstStyle/>
          <a:p>
            <a:r>
              <a:rPr lang="ru-RU" b="1" i="1" dirty="0">
                <a:solidFill>
                  <a:srgbClr val="990099"/>
                </a:solidFill>
              </a:rPr>
              <a:t>Основные классы </a:t>
            </a:r>
            <a:br>
              <a:rPr lang="ru-RU" b="1" i="1" dirty="0">
                <a:solidFill>
                  <a:srgbClr val="990099"/>
                </a:solidFill>
              </a:rPr>
            </a:br>
            <a:r>
              <a:rPr lang="ru-RU" b="1" i="1" dirty="0">
                <a:solidFill>
                  <a:srgbClr val="990099"/>
                </a:solidFill>
              </a:rPr>
              <a:t>Типа Иглокожих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48200" y="5867400"/>
            <a:ext cx="4114800" cy="685800"/>
          </a:xfrm>
        </p:spPr>
        <p:txBody>
          <a:bodyPr/>
          <a:lstStyle/>
          <a:p>
            <a:r>
              <a:rPr lang="ru-RU" b="1">
                <a:solidFill>
                  <a:srgbClr val="990099"/>
                </a:solidFill>
              </a:rPr>
              <a:t>Биология 7 класс</a:t>
            </a:r>
          </a:p>
        </p:txBody>
      </p:sp>
      <p:pic>
        <p:nvPicPr>
          <p:cNvPr id="44038" name="Picture 6" descr="brittle_star_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524000"/>
            <a:ext cx="4648200" cy="5334000"/>
          </a:xfrm>
          <a:prstGeom prst="rect">
            <a:avLst/>
          </a:prstGeom>
          <a:noFill/>
        </p:spPr>
      </p:pic>
      <p:graphicFrame>
        <p:nvGraphicFramePr>
          <p:cNvPr id="44039" name="Object 7"/>
          <p:cNvGraphicFramePr>
            <a:graphicFrameLocks noChangeAspect="1"/>
          </p:cNvGraphicFramePr>
          <p:nvPr/>
        </p:nvGraphicFramePr>
        <p:xfrm>
          <a:off x="5257800" y="2590800"/>
          <a:ext cx="3581400" cy="205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0" name="CorelDRAW" r:id="rId4" imgW="8630640" imgH="4972320" progId="">
                  <p:embed/>
                </p:oleObj>
              </mc:Choice>
              <mc:Fallback>
                <p:oleObj name="CorelDRAW" r:id="rId4" imgW="8630640" imgH="497232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590800"/>
                        <a:ext cx="3581400" cy="2058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b="1" dirty="0">
                <a:solidFill>
                  <a:srgbClr val="990099"/>
                </a:solidFill>
              </a:rPr>
              <a:t>Внутреннее строение</a:t>
            </a:r>
          </a:p>
        </p:txBody>
      </p:sp>
      <p:pic>
        <p:nvPicPr>
          <p:cNvPr id="71684" name="Picture 4" descr="Внутреннее строение морской звез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 descr="Морские звёзды. Верхний ряд, слева направо: солнечная морская звезда, эхинастер, кровавая морская звезда, радужная морская звезда. Нижний ряд, слева направо: охряная морская звезда, мозаичная морская звезда, морская звезда тосия, терновый вене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batstar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4" descr="bloodsta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7" name="Picture 5" descr="purple_star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4" descr="pillow_star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saster_sta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knobby_star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14800" y="0"/>
            <a:ext cx="5029200" cy="6858000"/>
          </a:xfrm>
          <a:prstGeom prst="rect">
            <a:avLst/>
          </a:prstGeom>
          <a:noFill/>
        </p:spPr>
      </p:pic>
      <p:pic>
        <p:nvPicPr>
          <p:cNvPr id="4" name="Picture 5" descr="fromia_sta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42672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urchin_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62600" y="1371600"/>
            <a:ext cx="3276600" cy="2622550"/>
          </a:xfrm>
          <a:prstGeom prst="rect">
            <a:avLst/>
          </a:prstGeom>
          <a:noFill/>
        </p:spPr>
      </p:pic>
      <p:sp>
        <p:nvSpPr>
          <p:cNvPr id="552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solidFill>
                  <a:srgbClr val="990099"/>
                </a:solidFill>
              </a:rPr>
              <a:t>Класс Морские ежи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5257800" cy="53641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/>
              <a:t>Тело уплощено, заключено в сплошной панцирь из известковых пластинок, образующих иглы.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/>
              <a:t>Рот на нижней стороне тела, есть особый ротовой аппарат с пятью зубами, кишечник заканчивается анальным отверстием.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/>
              <a:t>Малопожвижны, питаются растительной и животной пищей. </a:t>
            </a:r>
          </a:p>
        </p:txBody>
      </p:sp>
      <p:sp>
        <p:nvSpPr>
          <p:cNvPr id="55302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2000" y="6096000"/>
            <a:ext cx="381000" cy="762000"/>
          </a:xfrm>
          <a:custGeom>
            <a:avLst/>
            <a:gdLst>
              <a:gd name="G0" fmla="+- 0 0 0"/>
              <a:gd name="G1" fmla="+- -11796480 0 0"/>
              <a:gd name="G2" fmla="+- 0 0 -1179648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1179648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99 w 21600"/>
              <a:gd name="T5" fmla="*/ 0 h 21600"/>
              <a:gd name="T6" fmla="*/ 2700 w 21600"/>
              <a:gd name="T7" fmla="*/ 10800 h 21600"/>
              <a:gd name="T8" fmla="*/ 10799 w 21600"/>
              <a:gd name="T9" fmla="*/ 5400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990099"/>
              </a:solidFill>
            </a:endParaRPr>
          </a:p>
        </p:txBody>
      </p:sp>
      <p:pic>
        <p:nvPicPr>
          <p:cNvPr id="9932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4076700"/>
            <a:ext cx="37084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8000" y="4229100"/>
            <a:ext cx="37084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4076700"/>
            <a:ext cx="37084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brown_urchi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7" descr="crown_of_thorn_star_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4" descr="crown_of_thorn_star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0" name="Picture 4" descr="Морские ежи. Слева направо: восхитительная астропига, морской ёж-диадема, чешуйчатая арбация, красный морской ёж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pPr algn="l"/>
            <a:r>
              <a:rPr lang="ru-RU" b="1" i="1" dirty="0">
                <a:solidFill>
                  <a:srgbClr val="990099"/>
                </a:solidFill>
              </a:rPr>
              <a:t>Класс Голотурии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b="1" dirty="0" err="1"/>
              <a:t>Мешковидное</a:t>
            </a:r>
            <a:r>
              <a:rPr lang="ru-RU" b="1" dirty="0"/>
              <a:t> тело </a:t>
            </a:r>
            <a:r>
              <a:rPr lang="ru-RU" b="1" dirty="0" smtClean="0"/>
              <a:t>с</a:t>
            </a:r>
          </a:p>
          <a:p>
            <a:pPr>
              <a:buFontTx/>
              <a:buNone/>
            </a:pPr>
            <a:r>
              <a:rPr lang="ru-RU" b="1" dirty="0" smtClean="0"/>
              <a:t> </a:t>
            </a:r>
            <a:r>
              <a:rPr lang="ru-RU" b="1" dirty="0"/>
              <a:t>венчиком ветвистых </a:t>
            </a:r>
            <a:endParaRPr lang="ru-RU" b="1" dirty="0" smtClean="0"/>
          </a:p>
          <a:p>
            <a:pPr>
              <a:buFontTx/>
              <a:buNone/>
            </a:pPr>
            <a:r>
              <a:rPr lang="ru-RU" b="1" dirty="0" smtClean="0"/>
              <a:t>щупалец </a:t>
            </a:r>
            <a:r>
              <a:rPr lang="ru-RU" b="1" dirty="0"/>
              <a:t>вокруг рта. </a:t>
            </a:r>
            <a:endParaRPr lang="ru-RU" b="1" dirty="0" smtClean="0"/>
          </a:p>
          <a:p>
            <a:pPr>
              <a:buFontTx/>
              <a:buNone/>
            </a:pPr>
            <a:r>
              <a:rPr lang="ru-RU" b="1" dirty="0" smtClean="0"/>
              <a:t>Вдоль </a:t>
            </a:r>
            <a:r>
              <a:rPr lang="ru-RU" b="1" dirty="0"/>
              <a:t>тела </a:t>
            </a:r>
            <a:r>
              <a:rPr lang="ru-RU" b="1" dirty="0" smtClean="0"/>
              <a:t>–</a:t>
            </a:r>
          </a:p>
          <a:p>
            <a:pPr>
              <a:buFontTx/>
              <a:buNone/>
            </a:pPr>
            <a:r>
              <a:rPr lang="ru-RU" b="1" dirty="0" smtClean="0"/>
              <a:t>пять </a:t>
            </a:r>
            <a:r>
              <a:rPr lang="ru-RU" b="1" dirty="0"/>
              <a:t>рядов ножек.</a:t>
            </a:r>
          </a:p>
          <a:p>
            <a:pPr>
              <a:buFontTx/>
              <a:buNone/>
            </a:pPr>
            <a:r>
              <a:rPr lang="ru-RU" b="1" dirty="0"/>
              <a:t>Могут плавать, </a:t>
            </a:r>
          </a:p>
          <a:p>
            <a:pPr>
              <a:buFontTx/>
              <a:buNone/>
            </a:pPr>
            <a:r>
              <a:rPr lang="ru-RU" b="1" dirty="0"/>
              <a:t>питаются </a:t>
            </a:r>
          </a:p>
          <a:p>
            <a:pPr>
              <a:buFontTx/>
              <a:buNone/>
            </a:pPr>
            <a:r>
              <a:rPr lang="ru-RU" b="1" dirty="0"/>
              <a:t>донными животными,</a:t>
            </a:r>
          </a:p>
          <a:p>
            <a:pPr>
              <a:buFontTx/>
              <a:buNone/>
            </a:pPr>
            <a:r>
              <a:rPr lang="ru-RU" b="1" dirty="0"/>
              <a:t>водорослями.</a:t>
            </a:r>
          </a:p>
        </p:txBody>
      </p:sp>
      <p:pic>
        <p:nvPicPr>
          <p:cNvPr id="57348" name="Picture 4" descr="redanemone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81600" y="0"/>
            <a:ext cx="3962400" cy="6858000"/>
          </a:xfrm>
          <a:prstGeom prst="rect">
            <a:avLst/>
          </a:prstGeom>
          <a:noFill/>
        </p:spPr>
      </p:pic>
      <p:sp>
        <p:nvSpPr>
          <p:cNvPr id="57349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48200" y="6096000"/>
            <a:ext cx="381000" cy="762000"/>
          </a:xfrm>
          <a:custGeom>
            <a:avLst/>
            <a:gdLst>
              <a:gd name="G0" fmla="+- 0 0 0"/>
              <a:gd name="G1" fmla="+- -11796480 0 0"/>
              <a:gd name="G2" fmla="+- 0 0 -1179648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1179648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99 w 21600"/>
              <a:gd name="T5" fmla="*/ 0 h 21600"/>
              <a:gd name="T6" fmla="*/ 2700 w 21600"/>
              <a:gd name="T7" fmla="*/ 10800 h 21600"/>
              <a:gd name="T8" fmla="*/ 10799 w 21600"/>
              <a:gd name="T9" fmla="*/ 5400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229600" cy="55165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dirty="0"/>
              <a:t>Голотурии или морские огурцы действительно похожи на огурцы длиной до 2 м. </a:t>
            </a:r>
            <a:endParaRPr lang="ru-RU" sz="2800" b="1" dirty="0" smtClean="0"/>
          </a:p>
          <a:p>
            <a:pPr>
              <a:buFontTx/>
              <a:buNone/>
            </a:pPr>
            <a:r>
              <a:rPr lang="ru-RU" sz="2800" b="1" dirty="0" smtClean="0"/>
              <a:t>Скелет </a:t>
            </a:r>
            <a:r>
              <a:rPr lang="ru-RU" sz="2800" b="1" dirty="0"/>
              <a:t>сильно редуцирован</a:t>
            </a:r>
            <a:r>
              <a:rPr lang="ru-RU" sz="2800" b="1" dirty="0" smtClean="0"/>
              <a:t>.</a:t>
            </a:r>
          </a:p>
          <a:p>
            <a:pPr>
              <a:buFontTx/>
              <a:buNone/>
            </a:pPr>
            <a:r>
              <a:rPr lang="ru-RU" sz="2800" b="1" dirty="0" smtClean="0"/>
              <a:t>Голотурии </a:t>
            </a:r>
            <a:r>
              <a:rPr lang="ru-RU" sz="2800" b="1" dirty="0"/>
              <a:t>– донные </a:t>
            </a:r>
            <a:r>
              <a:rPr lang="ru-RU" sz="2800" b="1" dirty="0" smtClean="0"/>
              <a:t>малоподвижные </a:t>
            </a:r>
            <a:r>
              <a:rPr lang="ru-RU" sz="2800" b="1" dirty="0"/>
              <a:t>животные, питающиеся илом или мелким планктоном. </a:t>
            </a:r>
            <a:endParaRPr lang="ru-RU" sz="2800" b="1" dirty="0" smtClean="0"/>
          </a:p>
          <a:p>
            <a:pPr>
              <a:buFontTx/>
              <a:buNone/>
            </a:pPr>
            <a:r>
              <a:rPr lang="ru-RU" sz="2800" b="1" dirty="0" smtClean="0"/>
              <a:t>Около </a:t>
            </a:r>
            <a:r>
              <a:rPr lang="ru-RU" sz="2800" b="1" dirty="0"/>
              <a:t>1000 видов </a:t>
            </a:r>
            <a:r>
              <a:rPr lang="ru-RU" sz="2800" b="1" dirty="0" smtClean="0"/>
              <a:t>живут в </a:t>
            </a:r>
            <a:r>
              <a:rPr lang="ru-RU" sz="2800" b="1" dirty="0"/>
              <a:t>морях и океанах. Трепанг на Дальнем Востоке употребляется в пищу.</a:t>
            </a:r>
          </a:p>
        </p:txBody>
      </p:sp>
      <p:pic>
        <p:nvPicPr>
          <p:cNvPr id="952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5930" y="4038600"/>
            <a:ext cx="353807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8" name="Picture 4" descr="Голотурии. Слева направо: северо-атлантический морской огурец, калифорнийский парастихопус, ананасовый морской огурец, дальневосточный трепан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i?id=52974592&amp;tov=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4200"/>
            <a:ext cx="4648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i?id=27562201&amp;tov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124200"/>
            <a:ext cx="4495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red_star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09800" y="0"/>
            <a:ext cx="6934200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orange_cora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1" descr="red_anemon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</a:rPr>
              <a:t>Цель</a:t>
            </a:r>
            <a:endParaRPr lang="ru-RU" b="1" dirty="0">
              <a:solidFill>
                <a:srgbClr val="990099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763000" cy="1676400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i="1" dirty="0"/>
              <a:t>Познакомиться с многообразием представителей Типа Иглокожих </a:t>
            </a:r>
            <a:r>
              <a:rPr lang="ru-RU" sz="3600" b="1" i="1" dirty="0" smtClean="0"/>
              <a:t>животных</a:t>
            </a:r>
            <a:endParaRPr lang="ru-RU" sz="3600" b="1" i="1" dirty="0"/>
          </a:p>
        </p:txBody>
      </p: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971800"/>
            <a:ext cx="4343400" cy="316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3505200"/>
            <a:ext cx="3733800" cy="3148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brittle_sta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67200" y="0"/>
            <a:ext cx="4876800" cy="6858000"/>
          </a:xfrm>
          <a:prstGeom prst="rect">
            <a:avLst/>
          </a:prstGeom>
          <a:noFill/>
        </p:spPr>
      </p:pic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458200" cy="1143000"/>
          </a:xfrm>
        </p:spPr>
        <p:txBody>
          <a:bodyPr/>
          <a:lstStyle/>
          <a:p>
            <a:pPr algn="l"/>
            <a:r>
              <a:rPr lang="ru-RU" sz="4000" b="1" i="1">
                <a:solidFill>
                  <a:srgbClr val="990099"/>
                </a:solidFill>
              </a:rPr>
              <a:t>Класс Офиуры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/>
              <a:t>Отличаются от морских звезд более тонкими лучами, на которых расположено огромное количество присосок.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/>
              <a:t>Питаются растительной и животной пищей.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b="1"/>
          </a:p>
        </p:txBody>
      </p:sp>
      <p:sp>
        <p:nvSpPr>
          <p:cNvPr id="5129" name="AutoShape 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81000" y="6096000"/>
            <a:ext cx="381000" cy="762000"/>
          </a:xfrm>
          <a:custGeom>
            <a:avLst/>
            <a:gdLst>
              <a:gd name="G0" fmla="+- 0 0 0"/>
              <a:gd name="G1" fmla="+- -11796480 0 0"/>
              <a:gd name="G2" fmla="+- 0 0 -1179648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1179648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99 w 21600"/>
              <a:gd name="T5" fmla="*/ 0 h 21600"/>
              <a:gd name="T6" fmla="*/ 2700 w 21600"/>
              <a:gd name="T7" fmla="*/ 10800 h 21600"/>
              <a:gd name="T8" fmla="*/ 10799 w 21600"/>
              <a:gd name="T9" fmla="*/ 5400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0"/>
            <a:ext cx="8610600" cy="42672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b="1" dirty="0"/>
              <a:t>Тело </a:t>
            </a:r>
            <a:r>
              <a:rPr lang="ru-RU" sz="2800" b="1" dirty="0" err="1"/>
              <a:t>офиур</a:t>
            </a:r>
            <a:r>
              <a:rPr lang="ru-RU" sz="2800" b="1" dirty="0"/>
              <a:t> или змеехвосток состоит из плоского диска диаметром до 10 см с отходящими от него 5 или 10 гибкими членистыми лучами, длина которых иногда в несколько десятков раз больше размеров диска. </a:t>
            </a:r>
            <a:endParaRPr lang="ru-RU" sz="2800" b="1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 smtClean="0"/>
              <a:t>Некоторые </a:t>
            </a:r>
            <a:r>
              <a:rPr lang="ru-RU" sz="2800" b="1" dirty="0" err="1"/>
              <a:t>офиуры</a:t>
            </a:r>
            <a:r>
              <a:rPr lang="ru-RU" sz="2800" b="1" dirty="0"/>
              <a:t> живородящи. </a:t>
            </a:r>
            <a:r>
              <a:rPr lang="ru-RU" sz="2800" b="1" dirty="0" smtClean="0"/>
              <a:t>Тропические </a:t>
            </a:r>
            <a:r>
              <a:rPr lang="ru-RU" sz="2800" b="1" dirty="0"/>
              <a:t>виды ярко окрашены, некоторые способны светиться</a:t>
            </a:r>
            <a:r>
              <a:rPr lang="ru-RU" sz="2800" b="1" dirty="0" smtClean="0"/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 smtClean="0"/>
              <a:t> </a:t>
            </a:r>
            <a:r>
              <a:rPr lang="ru-RU" sz="2800" b="1" dirty="0" err="1"/>
              <a:t>Офиуры</a:t>
            </a:r>
            <a:r>
              <a:rPr lang="ru-RU" sz="2800" b="1" dirty="0"/>
              <a:t> обитают на морском дне на глубине до 8 км, некоторые живут на кораллах, губках, морских ежах.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111999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 descr="Офиуры. Слева направо: серая офиура, офиотрикс, голова Горгоны, офиофол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oft_coral_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3600" b="1" i="1">
                <a:solidFill>
                  <a:srgbClr val="990099"/>
                </a:solidFill>
              </a:rPr>
              <a:t>Морские лилии</a:t>
            </a:r>
            <a:r>
              <a:rPr lang="ru-RU" sz="2800" b="1"/>
              <a:t>– единственный современный класс прикреплённых иглокожих. В центре чашевидного тела находится рот; от него отходит венчик перистых ветвящихся лучей. С их помощью морская лилия захватывает планктон и детрит, которыми питается.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/>
              <a:t>Вниз от чашечки отходит стебелёк длиной до 1 м либо многочисленные подвижные отростки, которыми животное прикрепляется к субстрату. Бесстебельчатые морские лилии способны медленно ползать и даже плавать.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2743200"/>
            <a:ext cx="408908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2571750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64" name="Picture 4" descr="Морские лилии. Слева направо: перистая звезда, комантус Беннета, средиземноморский антедо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7338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0"/>
            <a:ext cx="5410200" cy="2643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990099"/>
                </a:solidFill>
              </a:rPr>
              <a:t>Значение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b="1" dirty="0"/>
              <a:t>Участвуют в круговороте веществ, включены в пищевые цепочки морских биоценозов, являются хищниками.</a:t>
            </a:r>
          </a:p>
          <a:p>
            <a:pPr>
              <a:buFontTx/>
              <a:buNone/>
            </a:pPr>
            <a:r>
              <a:rPr lang="ru-RU" b="1" dirty="0"/>
              <a:t>Человек использует морских звезд и морских ежей как украшения.</a:t>
            </a:r>
          </a:p>
        </p:txBody>
      </p:sp>
      <p:pic>
        <p:nvPicPr>
          <p:cNvPr id="870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4419600"/>
            <a:ext cx="47625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Стр. 170 – 174 , </a:t>
            </a:r>
            <a:r>
              <a:rPr lang="ru-RU" smtClean="0"/>
              <a:t>изучить материал.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008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>
                <a:solidFill>
                  <a:srgbClr val="990099"/>
                </a:solidFill>
              </a:rPr>
              <a:t>План урока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b="1" dirty="0">
                <a:solidFill>
                  <a:srgbClr val="990099"/>
                </a:solidFill>
                <a:hlinkClick r:id="rId2" action="ppaction://hlinksldjump"/>
              </a:rPr>
              <a:t>Класс Морские звезды</a:t>
            </a:r>
            <a:endParaRPr lang="ru-RU" b="1" dirty="0">
              <a:solidFill>
                <a:srgbClr val="990099"/>
              </a:solidFill>
            </a:endParaRPr>
          </a:p>
          <a:p>
            <a:pPr>
              <a:buFontTx/>
              <a:buNone/>
            </a:pPr>
            <a:r>
              <a:rPr lang="ru-RU" b="1" dirty="0">
                <a:solidFill>
                  <a:srgbClr val="990099"/>
                </a:solidFill>
                <a:hlinkClick r:id="rId3" action="ppaction://hlinksldjump"/>
              </a:rPr>
              <a:t>Класс Морские ежи</a:t>
            </a:r>
            <a:endParaRPr lang="ru-RU" b="1" dirty="0">
              <a:solidFill>
                <a:srgbClr val="990099"/>
              </a:solidFill>
            </a:endParaRPr>
          </a:p>
          <a:p>
            <a:pPr>
              <a:buFontTx/>
              <a:buNone/>
            </a:pPr>
            <a:r>
              <a:rPr lang="ru-RU" b="1" dirty="0">
                <a:solidFill>
                  <a:srgbClr val="990099"/>
                </a:solidFill>
                <a:hlinkClick r:id="rId4" action="ppaction://hlinksldjump"/>
              </a:rPr>
              <a:t>Класс Голотурии</a:t>
            </a:r>
            <a:endParaRPr lang="ru-RU" b="1" dirty="0">
              <a:solidFill>
                <a:srgbClr val="990099"/>
              </a:solidFill>
            </a:endParaRPr>
          </a:p>
          <a:p>
            <a:pPr>
              <a:buFontTx/>
              <a:buNone/>
            </a:pPr>
            <a:r>
              <a:rPr lang="ru-RU" b="1" dirty="0">
                <a:solidFill>
                  <a:srgbClr val="990099"/>
                </a:solidFill>
                <a:hlinkClick r:id="rId5" action="ppaction://hlinksldjump"/>
              </a:rPr>
              <a:t>Класс </a:t>
            </a:r>
            <a:r>
              <a:rPr lang="ru-RU" b="1" dirty="0" err="1">
                <a:solidFill>
                  <a:srgbClr val="990099"/>
                </a:solidFill>
                <a:hlinkClick r:id="rId5" action="ppaction://hlinksldjump"/>
              </a:rPr>
              <a:t>Офиуры</a:t>
            </a:r>
            <a:endParaRPr lang="ru-RU" b="1" dirty="0">
              <a:solidFill>
                <a:srgbClr val="990099"/>
              </a:solidFill>
            </a:endParaRPr>
          </a:p>
        </p:txBody>
      </p:sp>
      <p:pic>
        <p:nvPicPr>
          <p:cNvPr id="47108" name="Picture 4" descr="мор еж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0600" y="0"/>
            <a:ext cx="43434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1"/>
            <a:ext cx="8382000" cy="2667000"/>
          </a:xfrm>
        </p:spPr>
        <p:txBody>
          <a:bodyPr/>
          <a:lstStyle/>
          <a:p>
            <a:pPr>
              <a:buFontTx/>
              <a:buNone/>
            </a:pPr>
            <a:r>
              <a:rPr lang="ru-RU" b="1" dirty="0" smtClean="0"/>
              <a:t>Иглокожие– </a:t>
            </a:r>
            <a:r>
              <a:rPr lang="ru-RU" b="1" dirty="0"/>
              <a:t>тип беспозвоночных </a:t>
            </a:r>
            <a:r>
              <a:rPr lang="ru-RU" b="1" dirty="0" err="1"/>
              <a:t>вторичноротых</a:t>
            </a:r>
            <a:r>
              <a:rPr lang="ru-RU" b="1" dirty="0"/>
              <a:t> </a:t>
            </a:r>
            <a:r>
              <a:rPr lang="ru-RU" b="1" dirty="0" smtClean="0"/>
              <a:t>животных </a:t>
            </a:r>
            <a:endParaRPr lang="ru-RU" b="1" dirty="0"/>
          </a:p>
          <a:p>
            <a:pPr>
              <a:buFontTx/>
              <a:buNone/>
            </a:pPr>
            <a:r>
              <a:rPr lang="ru-RU" sz="3600" b="1" dirty="0">
                <a:solidFill>
                  <a:srgbClr val="990099"/>
                </a:solidFill>
              </a:rPr>
              <a:t>Их характерный признак – радиальная симметрия тела –</a:t>
            </a:r>
            <a:r>
              <a:rPr lang="ru-RU" b="1" dirty="0"/>
              <a:t> является вторичным и развился под влиянием малоподвижного образа </a:t>
            </a:r>
            <a:r>
              <a:rPr lang="ru-RU" b="1" dirty="0" smtClean="0"/>
              <a:t>жизни </a:t>
            </a:r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3429000"/>
            <a:ext cx="4368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57200"/>
            <a:ext cx="9144000" cy="64008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dirty="0"/>
              <a:t>Размеры и форма тела иглокожих весьма разнообразна. Некоторые </a:t>
            </a:r>
            <a:r>
              <a:rPr lang="ru-RU" sz="2800" b="1" dirty="0">
                <a:solidFill>
                  <a:srgbClr val="FF0000"/>
                </a:solidFill>
              </a:rPr>
              <a:t>ископаемые</a:t>
            </a:r>
            <a:r>
              <a:rPr lang="ru-RU" sz="2800" b="1" dirty="0"/>
              <a:t> виды достигали </a:t>
            </a:r>
            <a:r>
              <a:rPr lang="ru-RU" sz="2800" b="1" dirty="0">
                <a:solidFill>
                  <a:srgbClr val="FF0000"/>
                </a:solidFill>
              </a:rPr>
              <a:t>в длину 20 м</a:t>
            </a:r>
            <a:r>
              <a:rPr lang="ru-RU" sz="2800" b="1" dirty="0"/>
              <a:t>. </a:t>
            </a:r>
            <a:endParaRPr lang="ru-RU" sz="2800" b="1" dirty="0" smtClean="0"/>
          </a:p>
          <a:p>
            <a:pPr>
              <a:buFontTx/>
              <a:buNone/>
            </a:pPr>
            <a:r>
              <a:rPr lang="ru-RU" sz="2800" b="1" dirty="0" smtClean="0"/>
              <a:t>Обычно </a:t>
            </a:r>
            <a:r>
              <a:rPr lang="ru-RU" sz="2800" b="1" dirty="0"/>
              <a:t>тело делится на пять лучей, </a:t>
            </a:r>
            <a:r>
              <a:rPr lang="ru-RU" sz="2800" b="1" dirty="0" smtClean="0"/>
              <a:t>однако </a:t>
            </a:r>
            <a:r>
              <a:rPr lang="ru-RU" sz="2800" b="1" dirty="0"/>
              <a:t>лучей может быть 4, 6, 13 и даже 25. Наружные покровы твёрдые и состоят из ресничного эпителия и соединительной ткани, в которую входит известковый скелет с иглами</a:t>
            </a:r>
            <a:r>
              <a:rPr lang="ru-RU" sz="2800" b="1" dirty="0" smtClean="0"/>
              <a:t>.</a:t>
            </a:r>
          </a:p>
          <a:p>
            <a:pPr>
              <a:buFontTx/>
              <a:buNone/>
            </a:pPr>
            <a:r>
              <a:rPr lang="ru-RU" sz="2800" b="1" dirty="0" smtClean="0"/>
              <a:t> </a:t>
            </a:r>
            <a:r>
              <a:rPr lang="ru-RU" sz="2800" b="1" dirty="0"/>
              <a:t>Рот у прикреплённых иглокожих находится сверху (недалеко от анального отверстия), у свободнодвижущихся обращён в противоположную сторону.</a:t>
            </a:r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5105400"/>
            <a:ext cx="20828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ru-RU" b="1" i="1" dirty="0">
                <a:solidFill>
                  <a:srgbClr val="990099"/>
                </a:solidFill>
              </a:rPr>
              <a:t>Многообразие иглокожих</a:t>
            </a:r>
          </a:p>
        </p:txBody>
      </p:sp>
      <p:pic>
        <p:nvPicPr>
          <p:cNvPr id="77828" name="Рисунок 4" descr="http://school-collection.edu.ru/catalog/res/000007d5-1000-4ddd-fd3f-1900475d4f08/view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4" descr="http://school-collection.edu.ru/catalog/res/000007d5-1000-4ddd-fd3f-1900475d4f08/view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144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Рисунок 7" descr="http://school-collection.edu.ru/catalog/res/000007d4-1000-4ddd-2943-1800475d4f08/view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Рисунок 10" descr="http://school-collection.edu.ru/catalog/res/000007d8-1000-4ddd-b2a4-2400475d4f08/view/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rownofthorn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86400" y="1371600"/>
            <a:ext cx="3429000" cy="2743200"/>
          </a:xfrm>
          <a:prstGeom prst="rect">
            <a:avLst/>
          </a:prstGeom>
          <a:noFill/>
        </p:spPr>
      </p:pic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solidFill>
                  <a:srgbClr val="990099"/>
                </a:solidFill>
              </a:rPr>
              <a:t>Класс Морские звезды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143000"/>
            <a:ext cx="5029200" cy="5486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/>
              <a:t>Тело напоминает морскую звезду с пятью лучами, на которых расположены ножки.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/>
              <a:t>Рот на нижней стороне тела.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/>
              <a:t>Интересно питание: найдя добычу, звезда выворачивает на нее желудок, соки которого переваривают жертву, потом она всасывает растворенные вещества.</a:t>
            </a:r>
          </a:p>
        </p:txBody>
      </p:sp>
      <p:sp>
        <p:nvSpPr>
          <p:cNvPr id="9224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2000" y="6096000"/>
            <a:ext cx="381000" cy="762000"/>
          </a:xfrm>
          <a:custGeom>
            <a:avLst/>
            <a:gdLst>
              <a:gd name="G0" fmla="+- 0 0 0"/>
              <a:gd name="G1" fmla="+- -11796480 0 0"/>
              <a:gd name="G2" fmla="+- 0 0 -1179648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1179648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99 w 21600"/>
              <a:gd name="T5" fmla="*/ 0 h 21600"/>
              <a:gd name="T6" fmla="*/ 2700 w 21600"/>
              <a:gd name="T7" fmla="*/ 10800 h 21600"/>
              <a:gd name="T8" fmla="*/ 10799 w 21600"/>
              <a:gd name="T9" fmla="*/ 5400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9900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486</Words>
  <Application>Microsoft Office PowerPoint</Application>
  <PresentationFormat>Экран (4:3)</PresentationFormat>
  <Paragraphs>50</Paragraphs>
  <Slides>27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Arial</vt:lpstr>
      <vt:lpstr>Оформление по умолчанию</vt:lpstr>
      <vt:lpstr>CorelDRAW</vt:lpstr>
      <vt:lpstr>Основные классы  Типа Иглокожих</vt:lpstr>
      <vt:lpstr>Цель</vt:lpstr>
      <vt:lpstr>План урока</vt:lpstr>
      <vt:lpstr>Презентация PowerPoint</vt:lpstr>
      <vt:lpstr>Презентация PowerPoint</vt:lpstr>
      <vt:lpstr>Многообразие иглокожих</vt:lpstr>
      <vt:lpstr>Презентация PowerPoint</vt:lpstr>
      <vt:lpstr>Презентация PowerPoint</vt:lpstr>
      <vt:lpstr>Класс Морские звезды</vt:lpstr>
      <vt:lpstr>Внутреннее строение</vt:lpstr>
      <vt:lpstr>Презентация PowerPoint</vt:lpstr>
      <vt:lpstr>Презентация PowerPoint</vt:lpstr>
      <vt:lpstr>Класс Морские ежи</vt:lpstr>
      <vt:lpstr>Презентация PowerPoint</vt:lpstr>
      <vt:lpstr>Презентация PowerPoint</vt:lpstr>
      <vt:lpstr>Класс Голотурии</vt:lpstr>
      <vt:lpstr>Презентация PowerPoint</vt:lpstr>
      <vt:lpstr>Презентация PowerPoint</vt:lpstr>
      <vt:lpstr>Презентация PowerPoint</vt:lpstr>
      <vt:lpstr>Класс Офиуры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Значение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29</cp:revision>
  <cp:lastPrinted>1601-01-01T00:00:00Z</cp:lastPrinted>
  <dcterms:created xsi:type="dcterms:W3CDTF">1601-01-01T00:00:00Z</dcterms:created>
  <dcterms:modified xsi:type="dcterms:W3CDTF">2020-04-05T15:30:51Z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