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234" r:id="rId1"/>
  </p:sldMasterIdLst>
  <p:notesMasterIdLst>
    <p:notesMasterId r:id="rId24"/>
  </p:notesMasterIdLst>
  <p:sldIdLst>
    <p:sldId id="273" r:id="rId2"/>
    <p:sldId id="276" r:id="rId3"/>
    <p:sldId id="275" r:id="rId4"/>
    <p:sldId id="302" r:id="rId5"/>
    <p:sldId id="260" r:id="rId6"/>
    <p:sldId id="282" r:id="rId7"/>
    <p:sldId id="261" r:id="rId8"/>
    <p:sldId id="292" r:id="rId9"/>
    <p:sldId id="277" r:id="rId10"/>
    <p:sldId id="293" r:id="rId11"/>
    <p:sldId id="281" r:id="rId12"/>
    <p:sldId id="294" r:id="rId13"/>
    <p:sldId id="280" r:id="rId14"/>
    <p:sldId id="295" r:id="rId15"/>
    <p:sldId id="266" r:id="rId16"/>
    <p:sldId id="264" r:id="rId17"/>
    <p:sldId id="297" r:id="rId18"/>
    <p:sldId id="270" r:id="rId19"/>
    <p:sldId id="300" r:id="rId20"/>
    <p:sldId id="291" r:id="rId21"/>
    <p:sldId id="269" r:id="rId22"/>
    <p:sldId id="303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FF"/>
    <a:srgbClr val="3366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189" autoAdjust="0"/>
    <p:restoredTop sz="93997" autoAdjust="0"/>
  </p:normalViewPr>
  <p:slideViewPr>
    <p:cSldViewPr>
      <p:cViewPr varScale="1">
        <p:scale>
          <a:sx n="69" d="100"/>
          <a:sy n="69" d="100"/>
        </p:scale>
        <p:origin x="11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249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0"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703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03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703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kumimoji="0"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703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 smtClean="0"/>
            </a:lvl1pPr>
          </a:lstStyle>
          <a:p>
            <a:pPr>
              <a:defRPr/>
            </a:pPr>
            <a:fld id="{2BD04998-7A44-46A5-8090-D27303F952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84DCA0-E707-4883-A87C-06741FFD200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 advTm="0"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D40FE-BB40-4D3A-87EB-731CF9FAC4A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0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632F90-48B7-4A40-9329-FB55154BA8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0"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143000" y="228600"/>
            <a:ext cx="7924800" cy="579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2DE36F-1C1F-43E6-865E-C79C13ED89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0"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295400" y="19050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7800" y="19050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0A3E85-CC51-467B-AF17-2729A0563B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EA7991-DB16-4D14-82BE-D0317722DB1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0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EA55428D-5E9F-423D-91AD-9A5F5D5A52A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Tm="0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469B8C-74A6-4DEB-93DF-032C4340998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0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83F57C-8683-45C9-ABB3-89CD45F29C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0"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10D23E-A1F0-440D-B492-6859B7A500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0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5B946D-B2C5-4B9D-9E46-F80DE6577E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0"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5BD93B-C789-4979-A699-EE23054F8F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0"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39541-B2D3-454C-9C2F-6B2A1B9CAF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0"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3B2892E8-0F22-4C03-8CE5-0549AAF8862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235" r:id="rId1"/>
    <p:sldLayoutId id="2147484236" r:id="rId2"/>
    <p:sldLayoutId id="2147484237" r:id="rId3"/>
    <p:sldLayoutId id="2147484238" r:id="rId4"/>
    <p:sldLayoutId id="2147484239" r:id="rId5"/>
    <p:sldLayoutId id="2147484240" r:id="rId6"/>
    <p:sldLayoutId id="2147484241" r:id="rId7"/>
    <p:sldLayoutId id="2147484242" r:id="rId8"/>
    <p:sldLayoutId id="2147484243" r:id="rId9"/>
    <p:sldLayoutId id="2147484244" r:id="rId10"/>
    <p:sldLayoutId id="2147484245" r:id="rId11"/>
    <p:sldLayoutId id="2147484246" r:id="rId12"/>
    <p:sldLayoutId id="2147484247" r:id="rId13"/>
  </p:sldLayoutIdLst>
  <p:transition spd="slow" advTm="0">
    <p:wipe dir="d"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jpeg"/><Relationship Id="rId5" Type="http://schemas.openxmlformats.org/officeDocument/2006/relationships/hyperlink" Target="http://www.farah.ru/shared/image/Tis-sam1.jpg" TargetMode="Externa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gif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6013" y="620713"/>
            <a:ext cx="6885011" cy="7747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600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3600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en-US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Развитие</a:t>
            </a:r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жизни</a:t>
            </a:r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</a:t>
            </a:r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 Кайнозойскую </a:t>
            </a:r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эру</a:t>
            </a:r>
            <a:endParaRPr lang="en-US" noProof="1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573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5984" y="4714884"/>
            <a:ext cx="5000660" cy="1571636"/>
          </a:xfrm>
        </p:spPr>
        <p:txBody>
          <a:bodyPr>
            <a:normAutofit/>
          </a:bodyPr>
          <a:lstStyle/>
          <a:p>
            <a:pPr eaLnBrk="1" hangingPunct="1"/>
            <a:endParaRPr lang="ru-RU" b="1" noProof="1" smtClean="0">
              <a:solidFill>
                <a:srgbClr val="000000"/>
              </a:solidFill>
              <a:latin typeface="Arial Unicode MS" pitchFamily="34" charset="-128"/>
            </a:endParaRPr>
          </a:p>
        </p:txBody>
      </p:sp>
      <p:pic>
        <p:nvPicPr>
          <p:cNvPr id="7" name="Рисунок 6" descr="http://i053.radikal.ru/0812/ec/ad54e5ec3b7d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628800"/>
            <a:ext cx="6429419" cy="3089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3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73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3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3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73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42" grpId="0"/>
      <p:bldP spid="57344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й\Desktop\животные Кайнозоя\животные Кайнозоя 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07957" cy="6858000"/>
          </a:xfrm>
          <a:prstGeom prst="rect">
            <a:avLst/>
          </a:prstGeom>
          <a:noFill/>
        </p:spPr>
      </p:pic>
      <p:pic>
        <p:nvPicPr>
          <p:cNvPr id="2051" name="Picture 3" descr="C:\Users\й\Desktop\животные Кайнозоя\животные Кайнозоя 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116" name="Rectangle 20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Палеогеновый</a:t>
            </a: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период</a:t>
            </a:r>
            <a:r>
              <a:rPr lang="ru-RU" sz="4400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chemeClr val="bg1"/>
                </a:solidFill>
              </a:rPr>
              <a:t>олигоцен  от 38 до 25 млн. лет назад</a:t>
            </a:r>
          </a:p>
        </p:txBody>
      </p:sp>
      <p:sp>
        <p:nvSpPr>
          <p:cNvPr id="516117" name="Rectangle 21"/>
          <p:cNvSpPr>
            <a:spLocks noGrp="1" noChangeArrowheads="1"/>
          </p:cNvSpPr>
          <p:nvPr>
            <p:ph idx="1"/>
          </p:nvPr>
        </p:nvSpPr>
        <p:spPr>
          <a:xfrm>
            <a:off x="2411760" y="1628800"/>
            <a:ext cx="6329378" cy="1614486"/>
          </a:xfrm>
        </p:spPr>
        <p:txBody>
          <a:bodyPr>
            <a:noAutofit/>
          </a:bodyPr>
          <a:lstStyle/>
          <a:p>
            <a:pPr algn="just">
              <a:lnSpc>
                <a:spcPct val="90000"/>
              </a:lnSpc>
              <a:buNone/>
            </a:pPr>
            <a:r>
              <a:rPr lang="ru-RU" sz="1600" b="1" i="1" dirty="0" smtClean="0"/>
              <a:t> </a:t>
            </a:r>
            <a:r>
              <a:rPr lang="ru-RU" sz="2400" b="1" i="1" dirty="0" smtClean="0"/>
              <a:t>ГЕОГРАФИЯ и КЛИМАТ:</a:t>
            </a:r>
            <a:r>
              <a:rPr lang="ru-RU" sz="1600" b="1" i="1" dirty="0" smtClean="0"/>
              <a:t> </a:t>
            </a:r>
            <a:r>
              <a:rPr lang="ru-RU" sz="2000" b="1" i="1" dirty="0" smtClean="0"/>
              <a:t>Индия пересекла экватор, а Австралия наконец-то отделилась от Антарктиды.  Климат на Земле стал прохладнее, над Южным полюсом сформировался громадный ледниковый покров.   </a:t>
            </a:r>
            <a:endParaRPr lang="ru-RU" sz="2000" b="1" i="1" dirty="0" smtClean="0">
              <a:solidFill>
                <a:srgbClr val="000000"/>
              </a:solidFill>
            </a:endParaRPr>
          </a:p>
        </p:txBody>
      </p:sp>
      <p:sp>
        <p:nvSpPr>
          <p:cNvPr id="7" name="Rectangle 21"/>
          <p:cNvSpPr txBox="1">
            <a:spLocks noChangeArrowheads="1"/>
          </p:cNvSpPr>
          <p:nvPr/>
        </p:nvSpPr>
        <p:spPr>
          <a:xfrm>
            <a:off x="2214546" y="3429000"/>
            <a:ext cx="6643734" cy="321471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ru-RU" sz="2400" b="1" i="1" dirty="0"/>
              <a:t>ЖИВОТНЫЙ МИР: </a:t>
            </a:r>
            <a:r>
              <a:rPr lang="ru-RU" sz="2000" b="1" i="1" dirty="0"/>
              <a:t>С распространением степей начался бурный </a:t>
            </a:r>
            <a:r>
              <a:rPr lang="ru-RU" sz="2000" b="1" i="1" dirty="0" smtClean="0"/>
              <a:t>расцвет </a:t>
            </a:r>
            <a:r>
              <a:rPr lang="ru-RU" sz="2000" b="1" i="1" dirty="0"/>
              <a:t>травоядных млекопитающих. Среди них возникли новые виды кроликов, зайцев, гигантских ленивцев, носорогов и прочих копытных. Появились первые жвачные.</a:t>
            </a:r>
          </a:p>
          <a:p>
            <a:pPr algn="just"/>
            <a:r>
              <a:rPr lang="ru-RU" sz="2400" b="1" i="1" dirty="0"/>
              <a:t>РАСТИТЕЛЬНЫЙ МИР: </a:t>
            </a:r>
            <a:r>
              <a:rPr lang="ru-RU" sz="2000" b="1" i="1" dirty="0"/>
              <a:t>Тропические леса </a:t>
            </a:r>
            <a:r>
              <a:rPr lang="ru-RU" sz="2000" b="1" i="1" dirty="0" smtClean="0"/>
              <a:t>ум </a:t>
            </a:r>
            <a:r>
              <a:rPr lang="ru-RU" sz="2000" b="1" i="1" dirty="0"/>
              <a:t>начали уступать место лесам умеренного пояса, появились и обширные степи. Быстро распространялись новые </a:t>
            </a:r>
            <a:r>
              <a:rPr lang="ru-RU" sz="2000" b="1" i="1" dirty="0" smtClean="0"/>
              <a:t>травы.</a:t>
            </a:r>
          </a:p>
          <a:p>
            <a:endParaRPr lang="ru-RU" sz="1600" dirty="0" smtClean="0"/>
          </a:p>
          <a:p>
            <a:pPr marL="548640" lvl="0" indent="-41148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</a:pPr>
            <a:r>
              <a:rPr lang="ru-RU" sz="1600" dirty="0" smtClean="0"/>
              <a:t>.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Рисунок 9" descr="http://www.fio.vrn.ru/2004/7/images/kaynozoy/tretic11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259228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www.fio.vrn.ru/2004/7/images/kaynozoy/tretic12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357694"/>
            <a:ext cx="1785950" cy="1404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16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16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6116" grpId="0"/>
      <p:bldP spid="516117" grpId="0" build="p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й\Desktop\животные Кайнозоя\животные Кайнозоя 0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4355976" cy="5976664"/>
          </a:xfrm>
          <a:prstGeom prst="rect">
            <a:avLst/>
          </a:prstGeom>
          <a:noFill/>
        </p:spPr>
      </p:pic>
      <p:pic>
        <p:nvPicPr>
          <p:cNvPr id="3075" name="Picture 3" descr="C:\Users\й\Desktop\животные Кайнозоя\животные Кайнозоя 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88640"/>
            <a:ext cx="4714876" cy="595500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116" name="Rectangle 20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Неогеновый период</a:t>
            </a:r>
            <a:r>
              <a:rPr lang="ru-RU" sz="4400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миоцен  от 25 до 5 млн. лет назад</a:t>
            </a:r>
          </a:p>
        </p:txBody>
      </p:sp>
      <p:sp>
        <p:nvSpPr>
          <p:cNvPr id="516117" name="Rectangle 21"/>
          <p:cNvSpPr>
            <a:spLocks noGrp="1" noChangeArrowheads="1"/>
          </p:cNvSpPr>
          <p:nvPr>
            <p:ph idx="1"/>
          </p:nvPr>
        </p:nvSpPr>
        <p:spPr>
          <a:xfrm>
            <a:off x="2143108" y="1600200"/>
            <a:ext cx="6786610" cy="1614486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600" b="1" i="1" dirty="0" smtClean="0"/>
              <a:t> </a:t>
            </a:r>
            <a:r>
              <a:rPr lang="ru-RU" sz="2400" b="1" i="1" dirty="0" smtClean="0"/>
              <a:t>ГЕОГРАФИЯ и КЛИМАТ: </a:t>
            </a:r>
            <a:r>
              <a:rPr lang="ru-RU" sz="1600" b="1" i="1" dirty="0" smtClean="0"/>
              <a:t> </a:t>
            </a:r>
            <a:r>
              <a:rPr lang="ru-RU" sz="1600" dirty="0" smtClean="0"/>
              <a:t> </a:t>
            </a:r>
            <a:r>
              <a:rPr lang="ru-RU" sz="2000" b="1" i="1" dirty="0" smtClean="0"/>
              <a:t>Материки </a:t>
            </a:r>
            <a:r>
              <a:rPr lang="ru-RU" sz="2000" b="1" i="1" dirty="0" err="1" smtClean="0"/>
              <a:t>сталкива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лись</a:t>
            </a:r>
            <a:r>
              <a:rPr lang="ru-RU" sz="2000" b="1" i="1" dirty="0" smtClean="0"/>
              <a:t>. Африка "врезалась" в Европу и Азию - возникли Альпы. При столкновении Индии и Азии – </a:t>
            </a:r>
            <a:r>
              <a:rPr lang="ru-RU" sz="2000" b="1" i="1" dirty="0" err="1" smtClean="0"/>
              <a:t>Гималай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ские</a:t>
            </a:r>
            <a:r>
              <a:rPr lang="ru-RU" sz="2000" b="1" i="1" dirty="0" smtClean="0"/>
              <a:t>  горы.   Австрия и Южная Америка  оставались изолированными. Внутриматериковые области становились все холоднее и засушливее.</a:t>
            </a:r>
            <a:endParaRPr lang="ru-RU" sz="2000" b="1" i="1" dirty="0" smtClean="0">
              <a:solidFill>
                <a:srgbClr val="000000"/>
              </a:solidFill>
            </a:endParaRPr>
          </a:p>
        </p:txBody>
      </p:sp>
      <p:sp>
        <p:nvSpPr>
          <p:cNvPr id="7" name="Rectangle 21"/>
          <p:cNvSpPr txBox="1">
            <a:spLocks noChangeArrowheads="1"/>
          </p:cNvSpPr>
          <p:nvPr/>
        </p:nvSpPr>
        <p:spPr>
          <a:xfrm>
            <a:off x="2214546" y="4429132"/>
            <a:ext cx="6643734" cy="271464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endParaRPr lang="ru-RU" sz="1600" dirty="0" smtClean="0"/>
          </a:p>
          <a:p>
            <a:pPr marL="548640" lvl="0" indent="-41148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</a:pPr>
            <a:r>
              <a:rPr lang="ru-RU" sz="1600" dirty="0" smtClean="0"/>
              <a:t>.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http://www.fio.vrn.ru/2004/7/images/kaynozoy/tretic8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4784"/>
            <a:ext cx="255577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339752" y="3645024"/>
            <a:ext cx="6500842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/>
              <a:t>ЖИВОТНЫЙ МИР: </a:t>
            </a:r>
            <a:r>
              <a:rPr lang="ru-RU" sz="2000" b="1" i="1" dirty="0" smtClean="0"/>
              <a:t>Млекопитающие мигрировали. Слоны из Африки перебрались в Евразию, а кошки, жирафы, свиньи и буйволы двигались в обратном направлении. Появились саблезубые кошки и обезьяны, в том числе человекообразные. </a:t>
            </a:r>
          </a:p>
          <a:p>
            <a:pPr algn="just"/>
            <a:endParaRPr lang="ru-RU" sz="2000" b="1" i="1" dirty="0" smtClean="0"/>
          </a:p>
          <a:p>
            <a:pPr algn="just"/>
            <a:r>
              <a:rPr lang="ru-RU" sz="2400" b="1" i="1" dirty="0" smtClean="0"/>
              <a:t>РАСТИТЕЛЬНЫЙ МИР:</a:t>
            </a:r>
            <a:r>
              <a:rPr lang="ru-RU" sz="2000" b="1" i="1" dirty="0" smtClean="0"/>
              <a:t>, Все больше распространялись степи.</a:t>
            </a:r>
          </a:p>
          <a:p>
            <a:pPr algn="just"/>
            <a:endParaRPr lang="ru-RU" sz="1600" dirty="0"/>
          </a:p>
        </p:txBody>
      </p:sp>
      <p:pic>
        <p:nvPicPr>
          <p:cNvPr id="13" name="Рисунок 12" descr="http://www.fio.vrn.ru/2004/7/images/kaynozoy/tretic10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500438"/>
            <a:ext cx="1905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www.fio.vrn.ru/2004/7/images/kaynozoy/tretic9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4643446"/>
            <a:ext cx="14192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6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16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6116" grpId="0"/>
      <p:bldP spid="516117" grpId="0" build="p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й\Desktop\животные Кайнозоя\животные Кайнозоя 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84960"/>
            <a:ext cx="6929486" cy="6573040"/>
          </a:xfrm>
          <a:prstGeom prst="rect">
            <a:avLst/>
          </a:prstGeom>
          <a:noFill/>
        </p:spPr>
      </p:pic>
      <p:pic>
        <p:nvPicPr>
          <p:cNvPr id="9" name="Рисунок 8" descr="http://www.fio.vrn.ru/2004/7/images/kaynozoy/tretic9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620688"/>
            <a:ext cx="200023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www.fio.vrn.ru/2004/7/images/kaynozoy/tretic10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4357694"/>
            <a:ext cx="207167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844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Неогеновый период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chemeClr val="bg1"/>
                </a:solidFill>
              </a:rPr>
              <a:t>плиоцен  от 5 до 2 млн. лет назад</a:t>
            </a:r>
            <a:endParaRPr lang="ru-RU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54784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85720" y="1571612"/>
            <a:ext cx="2571768" cy="1357322"/>
          </a:xfrm>
        </p:spPr>
        <p:txBody>
          <a:bodyPr/>
          <a:lstStyle/>
          <a:p>
            <a:pPr eaLnBrk="1" hangingPunct="1"/>
            <a:endParaRPr lang="ru-RU" sz="2800" dirty="0" smtClean="0">
              <a:solidFill>
                <a:srgbClr val="000000"/>
              </a:solidFill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2928926" y="1571612"/>
          <a:ext cx="6138874" cy="1835236"/>
        </p:xfrm>
        <a:graphic>
          <a:graphicData uri="http://schemas.openxmlformats.org/drawingml/2006/table">
            <a:tbl>
              <a:tblPr/>
              <a:tblGrid>
                <a:gridCol w="61388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7322">
                <a:tc>
                  <a:txBody>
                    <a:bodyPr/>
                    <a:lstStyle/>
                    <a:p>
                      <a:pPr marL="190500" marR="19050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i="1" dirty="0" smtClean="0"/>
                        <a:t>ГЕОГРАФИЯ и КЛИМАТ: </a:t>
                      </a:r>
                      <a:r>
                        <a:rPr lang="ru-RU" sz="2000" b="1" i="1" dirty="0" smtClean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lang="ru-RU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атерики расположены почти </a:t>
                      </a:r>
                      <a:r>
                        <a:rPr lang="ru-RU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на тех же местах, что и в наши дни.  </a:t>
                      </a:r>
                      <a:r>
                        <a:rPr kumimoji="0" lang="ru-RU" sz="2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Климат Земли стал еще прохладней, и на поверхности материков и океанов нашей планеты значительно похолодало. </a:t>
                      </a:r>
                      <a:endParaRPr lang="ru-RU" sz="20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66" marR="6266" marT="6266" marB="626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Рисунок 6" descr="http://www.fio.vrn.ru/2004/7/images/kaynozoy/tretic4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266429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267744" y="3429000"/>
          <a:ext cx="6876256" cy="3440938"/>
        </p:xfrm>
        <a:graphic>
          <a:graphicData uri="http://schemas.openxmlformats.org/drawingml/2006/table">
            <a:tbl>
              <a:tblPr/>
              <a:tblGrid>
                <a:gridCol w="6876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48272">
                <a:tc>
                  <a:txBody>
                    <a:bodyPr/>
                    <a:lstStyle/>
                    <a:p>
                      <a:pPr marL="190500" marR="19050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i="1" dirty="0" smtClean="0"/>
                        <a:t> </a:t>
                      </a:r>
                      <a:r>
                        <a:rPr lang="ru-RU" sz="2400" b="1" i="1" dirty="0" smtClean="0"/>
                        <a:t>ЖИВОТНЫЙ МИР: </a:t>
                      </a:r>
                      <a:r>
                        <a:rPr lang="ru-RU" sz="2000" b="1" i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lang="ru-RU" sz="2000" b="1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опытные млекопитающие продолжали бурно размножаются и эволюционируют. Сухопутный мост связал Южную и Северную Америку, что привело к грандиозному "обмену" животными между двумя материками. В Австралию проникли крысы, а в Африке появились первые человекоподобные существа.</a:t>
                      </a:r>
                    </a:p>
                    <a:p>
                      <a:pPr marL="190500" marR="19050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2400" b="1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РАСТИТЕЛЬНЫЙ</a:t>
                      </a:r>
                      <a:r>
                        <a:rPr lang="ru-RU" sz="2400" b="1" i="1" dirty="0" smtClean="0">
                          <a:solidFill>
                            <a:schemeClr val="tx1"/>
                          </a:solidFill>
                        </a:rPr>
                        <a:t> МИР: </a:t>
                      </a:r>
                      <a:r>
                        <a:rPr lang="ru-RU" sz="2000" b="1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 смену лесам пришли степи.</a:t>
                      </a:r>
                      <a:endParaRPr lang="ru-RU" sz="2000" b="1" i="1" dirty="0" smtClean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2" name="Рисунок 11" descr="http://www.fio.vrn.ru/2004/7/images/kaynozoy/tretic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5013176"/>
            <a:ext cx="2268916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www.fio.vrn.ru/2004/7/images/kaynozoy/tretic5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284984"/>
            <a:ext cx="2232248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47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78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Антропогеновый</a:t>
            </a:r>
            <a:r>
              <a:rPr lang="ru-RU" sz="4400" b="1" dirty="0" smtClean="0">
                <a:solidFill>
                  <a:schemeClr val="bg1"/>
                </a:solidFill>
                <a:effectLst/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период</a:t>
            </a:r>
            <a:r>
              <a:rPr lang="ru-RU" sz="4400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chemeClr val="bg1"/>
                </a:solidFill>
              </a:rPr>
              <a:t>плейстоцен от 2 до 0,01 млн. лет</a:t>
            </a:r>
          </a:p>
        </p:txBody>
      </p:sp>
      <p:sp>
        <p:nvSpPr>
          <p:cNvPr id="535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5720" y="1714488"/>
            <a:ext cx="2428892" cy="1500198"/>
          </a:xfrm>
        </p:spPr>
        <p:txBody>
          <a:bodyPr>
            <a:normAutofit/>
          </a:bodyPr>
          <a:lstStyle/>
          <a:p>
            <a:pPr eaLnBrk="1" hangingPunct="1">
              <a:buNone/>
            </a:pPr>
            <a:endParaRPr lang="ru-RU" sz="2400" dirty="0" smtClean="0">
              <a:solidFill>
                <a:srgbClr val="000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1331640" y="3356992"/>
            <a:ext cx="7607768" cy="3146692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pPr indent="0" algn="just">
              <a:lnSpc>
                <a:spcPct val="120000"/>
              </a:lnSpc>
              <a:buNone/>
            </a:pPr>
            <a:r>
              <a:rPr lang="ru-RU" sz="9600" b="1" i="1" dirty="0" smtClean="0"/>
              <a:t>ЖИВОТНЫЙ МИР:</a:t>
            </a:r>
            <a:r>
              <a:rPr lang="ru-RU" sz="6400" dirty="0" smtClean="0"/>
              <a:t> </a:t>
            </a:r>
            <a:r>
              <a:rPr lang="ru-RU" sz="8000" b="1" i="1" dirty="0" smtClean="0"/>
              <a:t>Некоторые животные обзавелись густой шерстью: к примеру, шерстистые мамонты и носороги. Из хищников распространены саблезубые кошки и пещерные львы. Это был век гигантских сумчатых в Австралии. Появились первые люди.</a:t>
            </a:r>
          </a:p>
          <a:p>
            <a:pPr indent="0" algn="just">
              <a:lnSpc>
                <a:spcPct val="120000"/>
              </a:lnSpc>
              <a:buNone/>
            </a:pPr>
            <a:r>
              <a:rPr lang="ru-RU" sz="9600" b="1" i="1" dirty="0" smtClean="0"/>
              <a:t>РАСТИТЕЛЬНЫЙ МИР:</a:t>
            </a:r>
            <a:r>
              <a:rPr lang="ru-RU" sz="9600" dirty="0" smtClean="0"/>
              <a:t> </a:t>
            </a:r>
            <a:r>
              <a:rPr lang="ru-RU" sz="8000" b="1" i="1" dirty="0" smtClean="0"/>
              <a:t>Хвойные леса уступали место тундре. Дальше от края ледников уже лиственные леса сменялись хвойными. В более теплых областях земного шара раскинулись обширные степи.</a:t>
            </a:r>
          </a:p>
          <a:p>
            <a:pPr indent="0" algn="just">
              <a:lnSpc>
                <a:spcPct val="120000"/>
              </a:lnSpc>
            </a:pPr>
            <a:endParaRPr lang="ru-RU" sz="6400" dirty="0"/>
          </a:p>
        </p:txBody>
      </p:sp>
      <p:pic>
        <p:nvPicPr>
          <p:cNvPr id="5" name="Рисунок 4" descr="http://www.fio.vrn.ru/2004/7/images/kaynozoy/planetapl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269979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699792" y="1340768"/>
            <a:ext cx="61926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/>
              <a:t>ГЕОГРАФИЯ и КЛИМАТ: </a:t>
            </a:r>
            <a:r>
              <a:rPr lang="ru-RU" sz="2000" b="1" i="1" dirty="0" smtClean="0"/>
              <a:t>Материки занимали то же положение, что и в наши дни. Австралия располагалась на противоположной от Британии стороне Земли. На северное полушарие наползали гигантские ледниковые покровы. Это была эпоха великого оледенения с чередованием периодов похолодания и потепления. </a:t>
            </a:r>
            <a:endParaRPr lang="ru-RU" sz="2000" b="1" i="1" dirty="0"/>
          </a:p>
        </p:txBody>
      </p:sp>
      <p:pic>
        <p:nvPicPr>
          <p:cNvPr id="10" name="Рисунок 9" descr="http://www.fio.vrn.ru/2004/7/images/kaynozoy/chetwe1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01008"/>
            <a:ext cx="183569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www.fio.vrn.ru/2004/7/images/kaynozoy/chetwe3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157192"/>
            <a:ext cx="183569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3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5554" grpId="0"/>
      <p:bldP spid="7" grpId="0" build="p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й\Desktop\животные Кайнозоя\животные Кайнозоя 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04048" cy="6858000"/>
          </a:xfrm>
          <a:prstGeom prst="rect">
            <a:avLst/>
          </a:prstGeom>
          <a:noFill/>
        </p:spPr>
      </p:pic>
      <p:pic>
        <p:nvPicPr>
          <p:cNvPr id="1026" name="Picture 2" descr="C:\Users\й\Desktop\общая биология\животные Кайнозоя\животные Кайнозоя 00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0"/>
            <a:ext cx="4139952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3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Антропогеновый</a:t>
            </a:r>
            <a:r>
              <a:rPr lang="ru-RU" sz="4400" dirty="0" smtClean="0">
                <a:solidFill>
                  <a:schemeClr val="bg1"/>
                </a:solidFill>
                <a:effectLst/>
              </a:rPr>
              <a:t> </a:t>
            </a:r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период</a:t>
            </a:r>
            <a:r>
              <a:rPr lang="ru-RU" sz="4400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chemeClr val="bg1"/>
                </a:solidFill>
              </a:rPr>
              <a:t>голоцен от 0,01 млн. лет до наших дней</a:t>
            </a:r>
            <a:endParaRPr lang="ru-RU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568323" name="Rectangle 3"/>
          <p:cNvSpPr>
            <a:spLocks noGrp="1" noChangeArrowheads="1"/>
          </p:cNvSpPr>
          <p:nvPr>
            <p:ph idx="1"/>
          </p:nvPr>
        </p:nvSpPr>
        <p:spPr>
          <a:xfrm>
            <a:off x="2123728" y="1484784"/>
            <a:ext cx="6840760" cy="5184576"/>
          </a:xfrm>
        </p:spPr>
        <p:txBody>
          <a:bodyPr>
            <a:normAutofit fontScale="32500" lnSpcReduction="20000"/>
          </a:bodyPr>
          <a:lstStyle/>
          <a:p>
            <a:pPr indent="0" algn="just">
              <a:lnSpc>
                <a:spcPct val="120000"/>
              </a:lnSpc>
              <a:buNone/>
            </a:pPr>
            <a:r>
              <a:rPr lang="ru-RU" sz="4400" b="1" i="1" dirty="0" smtClean="0"/>
              <a:t> </a:t>
            </a:r>
            <a:r>
              <a:rPr lang="ru-RU" sz="7400" b="1" i="1" dirty="0" smtClean="0"/>
              <a:t>ГЕОГРАФИЯ и КЛИМАТ: </a:t>
            </a:r>
            <a:r>
              <a:rPr lang="ru-RU" sz="6200" dirty="0" smtClean="0"/>
              <a:t> </a:t>
            </a:r>
            <a:r>
              <a:rPr lang="ru-RU" sz="6200" b="1" i="1" dirty="0" smtClean="0"/>
              <a:t>Материки занимали практически те же места, что и в наши дни, климат также был похож на современный. Начало время человеческой расы.</a:t>
            </a:r>
          </a:p>
          <a:p>
            <a:pPr indent="0" algn="just">
              <a:lnSpc>
                <a:spcPct val="120000"/>
              </a:lnSpc>
              <a:buNone/>
            </a:pPr>
            <a:r>
              <a:rPr lang="ru-RU" sz="7400" b="1" i="1" dirty="0" smtClean="0"/>
              <a:t> ЖИВОТНЫЙ МИР:</a:t>
            </a:r>
            <a:r>
              <a:rPr lang="ru-RU" sz="7400" i="1" dirty="0" smtClean="0"/>
              <a:t> </a:t>
            </a:r>
            <a:r>
              <a:rPr lang="ru-RU" sz="6200" b="1" i="1" dirty="0" smtClean="0"/>
              <a:t>Многие виды животных вымерли.. Они могли пасть жертвой конкуренции со стороны новых видов животных, завезенных людьми из других мест. Человеческая цивилизация распространилась по всему свету.      </a:t>
            </a:r>
          </a:p>
          <a:p>
            <a:pPr indent="0" algn="just">
              <a:lnSpc>
                <a:spcPct val="120000"/>
              </a:lnSpc>
              <a:buNone/>
            </a:pPr>
            <a:r>
              <a:rPr lang="ru-RU" sz="7400" b="1" i="1" dirty="0" smtClean="0"/>
              <a:t>РАСТИТЕЛЬНЫЙ МИР:</a:t>
            </a:r>
            <a:r>
              <a:rPr lang="ru-RU" sz="7400" dirty="0" smtClean="0"/>
              <a:t> </a:t>
            </a:r>
            <a:r>
              <a:rPr lang="ru-RU" sz="6200" b="1" i="1" dirty="0" smtClean="0"/>
              <a:t>С возникновением земледелия крестьяне уничтожали все больше дикорастущих растений. Кроме того, растения, завезенные людьми в новые для них местности, иногда вытесняли коренную растительность</a:t>
            </a:r>
            <a:endParaRPr lang="ru-RU" sz="6200" b="1" i="1" dirty="0" smtClean="0">
              <a:solidFill>
                <a:srgbClr val="FF00FF"/>
              </a:solidFill>
            </a:endParaRPr>
          </a:p>
        </p:txBody>
      </p:sp>
      <p:pic>
        <p:nvPicPr>
          <p:cNvPr id="4" name="Рисунок 3" descr="http://www.fio.vrn.ru/2004/7/images/kaynozoy/chelowek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933056"/>
            <a:ext cx="2448272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works.tarefer.ru/10/100244/pics/image003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412776"/>
            <a:ext cx="269979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68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68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568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568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8322" grpId="0"/>
      <p:bldP spid="56832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5720" y="0"/>
            <a:ext cx="8643998" cy="1203348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Растительный и животный мир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928670"/>
            <a:ext cx="864399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buClr>
                <a:srgbClr val="666633"/>
              </a:buClr>
              <a:buSzPct val="25000"/>
              <a:defRPr/>
            </a:pPr>
            <a:r>
              <a:rPr lang="ru-RU" sz="2000" b="1" i="1" dirty="0" smtClean="0"/>
              <a:t>Кайнозойская эра – господство птиц и млекопитающих. В умеренной зоне вечнозеленые растения уступили место листопадными деревьями, обособились степи, лесостепи, тайга и тундра. Мамонт появился в неогеновом периоде. Остатки скелета мамонта найдены в Тыве в местечке Дон-Эрик (Мерзлый Яр)на Тодже и Эрзинском кожууне..Череп бизона также был найден в местечке Дон-Эрик, Бельбей – золотой рудник. Эти звери, наряду с северными оленями, волками, песцами, входили в состав так называемой «мамонтовой фауны», типичной для плейстоцена.</a:t>
            </a:r>
          </a:p>
        </p:txBody>
      </p:sp>
      <p:pic>
        <p:nvPicPr>
          <p:cNvPr id="7" name="Picture 3" descr="C:\Users\й\Desktop\DCIM\100CANON\IMG_05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256"/>
            <a:ext cx="4003640" cy="2428892"/>
          </a:xfrm>
          <a:prstGeom prst="rect">
            <a:avLst/>
          </a:prstGeom>
          <a:noFill/>
        </p:spPr>
      </p:pic>
      <p:pic>
        <p:nvPicPr>
          <p:cNvPr id="8" name="Picture 2" descr="C:\Users\й\Desktop\DCIM\100CANON\IMG_05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4286256"/>
            <a:ext cx="3857652" cy="232501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5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Цели и задачи</a:t>
            </a:r>
          </a:p>
        </p:txBody>
      </p:sp>
      <p:sp>
        <p:nvSpPr>
          <p:cNvPr id="57651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28800"/>
            <a:ext cx="8229600" cy="4680560"/>
          </a:xfrm>
        </p:spPr>
        <p:txBody>
          <a:bodyPr>
            <a:normAutofit/>
          </a:bodyPr>
          <a:lstStyle/>
          <a:p>
            <a:pPr marL="609600" indent="-609600" algn="just">
              <a:lnSpc>
                <a:spcPct val="80000"/>
              </a:lnSpc>
            </a:pPr>
            <a:r>
              <a:rPr lang="ru-RU" sz="2400" b="1" i="1" dirty="0" smtClean="0"/>
              <a:t>Изучить климатические условия и среду обитания в разные периоды Кайнозойской эры</a:t>
            </a:r>
          </a:p>
          <a:p>
            <a:pPr marL="609600" indent="-609600" algn="just" eaLnBrk="1" hangingPunct="1">
              <a:lnSpc>
                <a:spcPct val="80000"/>
              </a:lnSpc>
            </a:pPr>
            <a:r>
              <a:rPr lang="ru-RU" sz="2400" b="1" i="1" dirty="0" smtClean="0"/>
              <a:t>Сформировать знания об эволюции органического мира в Кайнозойскую эру</a:t>
            </a:r>
          </a:p>
          <a:p>
            <a:pPr marL="609600" indent="-609600" algn="just" eaLnBrk="1" hangingPunct="1">
              <a:lnSpc>
                <a:spcPct val="80000"/>
              </a:lnSpc>
            </a:pPr>
            <a:r>
              <a:rPr lang="ru-RU" sz="2400" b="1" i="1" dirty="0" smtClean="0"/>
              <a:t>Уметь объяснять причину смены направления эволюции.</a:t>
            </a:r>
          </a:p>
          <a:p>
            <a:pPr marL="609600" indent="-609600" algn="just">
              <a:lnSpc>
                <a:spcPct val="80000"/>
              </a:lnSpc>
            </a:pPr>
            <a:r>
              <a:rPr lang="ru-RU" sz="2400" b="1" i="1" dirty="0" smtClean="0"/>
              <a:t>Раскрыть причины многообразия видов растений и животных современной флоры и фауны. </a:t>
            </a:r>
          </a:p>
          <a:p>
            <a:pPr marL="609600" indent="-609600" algn="just">
              <a:lnSpc>
                <a:spcPct val="80000"/>
              </a:lnSpc>
            </a:pPr>
            <a:endParaRPr lang="ru-RU" sz="2800" b="1" i="1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76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76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576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576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576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6514" grpId="0"/>
      <p:bldP spid="57651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214950"/>
            <a:ext cx="7858180" cy="100013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Череп бизона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714348" y="285728"/>
            <a:ext cx="4391052" cy="45720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7800" y="285728"/>
            <a:ext cx="3243290" cy="457203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2" descr="C:\Users\й\Desktop\DCIM\100CANON\IMG_05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14290"/>
            <a:ext cx="7643866" cy="50006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Общие выводы</a:t>
            </a:r>
            <a:endParaRPr lang="ru-RU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56627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4422"/>
            <a:ext cx="8229600" cy="5094938"/>
          </a:xfrm>
        </p:spPr>
        <p:txBody>
          <a:bodyPr>
            <a:normAutofit/>
          </a:bodyPr>
          <a:lstStyle/>
          <a:p>
            <a:pPr algn="just" eaLnBrk="1" hangingPunct="1"/>
            <a:r>
              <a:rPr lang="ru-RU" sz="2400" b="1" i="1" dirty="0" smtClean="0"/>
              <a:t> Кайнозойская эра –отрезок геологической истории нашей планеты, включающий и современный этап; делится на три периода: палеоген, неоген, антропоген, которые являются самыми короткими периодами в истории Земли.</a:t>
            </a:r>
          </a:p>
          <a:p>
            <a:pPr algn="just" eaLnBrk="1" hangingPunct="1"/>
            <a:r>
              <a:rPr lang="ru-RU" sz="2400" b="1" i="1" dirty="0" smtClean="0"/>
              <a:t>В кайнозое складывается современное распределение материков и океанов.</a:t>
            </a:r>
          </a:p>
          <a:p>
            <a:pPr algn="just" eaLnBrk="1" hangingPunct="1"/>
            <a:r>
              <a:rPr lang="ru-RU" sz="2400" b="1" i="1" dirty="0" smtClean="0"/>
              <a:t>Природные условия и облик органического мира меняется, постепенно приобретая современные черты. Теплый климат во внетропических широтах уступает место умеренному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66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66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66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66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6274" grpId="0"/>
      <p:bldP spid="56627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40966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Общие выводы</a:t>
            </a:r>
            <a:endParaRPr lang="ru-RU" sz="4000" dirty="0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709160"/>
          </a:xfrm>
        </p:spPr>
        <p:txBody>
          <a:bodyPr>
            <a:normAutofit/>
          </a:bodyPr>
          <a:lstStyle/>
          <a:p>
            <a:pPr algn="just"/>
            <a:r>
              <a:rPr lang="ru-RU" sz="2400" b="1" i="1" dirty="0" smtClean="0"/>
              <a:t>Обновляется фауна – развиваются двустворчатые и брюхоногие моллюски, птицы и особенно млекопитающие. Появляются и развиваются современные семейства и рода хищных, копытных, хоботных, человекообразные обезьяны и, наконец, человек.</a:t>
            </a:r>
          </a:p>
          <a:p>
            <a:pPr algn="just"/>
            <a:r>
              <a:rPr lang="ru-RU" sz="2400" b="1" i="1" dirty="0" smtClean="0"/>
              <a:t>В наземной флоре господствуют покрытосеменные, формируются типичные сообщества, свойственные разным климатическим поясам. Появляются травянистые формации типа саванн и степей, формации хвойных лесов таежного типа, а затем лесотундр и тундр.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4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Основополагающие вопросы для отчета</a:t>
            </a:r>
          </a:p>
        </p:txBody>
      </p:sp>
      <p:sp>
        <p:nvSpPr>
          <p:cNvPr id="57549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0" y="1556792"/>
            <a:ext cx="4650160" cy="4608512"/>
          </a:xfrm>
        </p:spPr>
        <p:txBody>
          <a:bodyPr>
            <a:normAutofit/>
          </a:bodyPr>
          <a:lstStyle/>
          <a:p>
            <a:pPr marL="609600" indent="-609600" algn="just" eaLnBrk="1" hangingPunct="1"/>
            <a:r>
              <a:rPr lang="ru-RU" b="1" i="1" dirty="0" smtClean="0"/>
              <a:t>Каковы основные периоды Кайнозойской эры и какие условия господствовали в каждый период на Земле в Кайнозойскую эру</a:t>
            </a:r>
            <a:r>
              <a:rPr lang="en-US" b="1" i="1" dirty="0" smtClean="0"/>
              <a:t>?</a:t>
            </a:r>
            <a:endParaRPr lang="ru-RU" b="1" i="1" dirty="0" smtClean="0"/>
          </a:p>
          <a:p>
            <a:pPr marL="609600" indent="-609600" algn="just" eaLnBrk="1" hangingPunct="1"/>
            <a:r>
              <a:rPr lang="ru-RU" b="1" i="1" dirty="0" smtClean="0"/>
              <a:t>Какие изменения фауны и флоры происходили в течение всех периодов в Кайнозойской эры</a:t>
            </a:r>
            <a:r>
              <a:rPr lang="en-US" b="1" i="1" dirty="0" smtClean="0"/>
              <a:t>?</a:t>
            </a:r>
            <a:endParaRPr lang="ru-RU" b="1" i="1" dirty="0" smtClean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 flipH="1">
            <a:off x="4751512" y="1124744"/>
            <a:ext cx="4392488" cy="4929411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1" y="1412776"/>
            <a:ext cx="4032449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75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75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575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5490" grpId="0"/>
      <p:bldP spid="575491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Основополагающие</a:t>
            </a:r>
            <a:r>
              <a:rPr lang="ru-RU" sz="3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вопросы для отчета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484784"/>
            <a:ext cx="4392488" cy="4641379"/>
          </a:xfrm>
        </p:spPr>
        <p:txBody>
          <a:bodyPr>
            <a:normAutofit/>
          </a:bodyPr>
          <a:lstStyle/>
          <a:p>
            <a:pPr marL="609600" indent="-609600" algn="just"/>
            <a:r>
              <a:rPr lang="ru-RU" sz="2400" b="1" i="1" dirty="0" smtClean="0"/>
              <a:t>Каковы основные направления эволюции растительного и животного мира Кайнозойской эры</a:t>
            </a:r>
            <a:r>
              <a:rPr lang="en-US" sz="2400" b="1" i="1" dirty="0" smtClean="0"/>
              <a:t>?</a:t>
            </a:r>
            <a:endParaRPr lang="ru-RU" sz="2400" b="1" i="1" dirty="0" smtClean="0"/>
          </a:p>
          <a:p>
            <a:endParaRPr lang="ru-RU" dirty="0"/>
          </a:p>
        </p:txBody>
      </p:sp>
      <p:pic>
        <p:nvPicPr>
          <p:cNvPr id="1026" name="Picture 2" descr="C:\Users\й\Desktop\общая биология\животные Кайнозоя\животные Кайнозоя 00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827273" y="1600200"/>
            <a:ext cx="3680453" cy="45259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8" name="Picture 24" descr="C:\Users\й\Desktop\DCIM\100CANON\IMG_0533.JPG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43356"/>
            <a:ext cx="3784271" cy="2714644"/>
          </a:xfrm>
          <a:prstGeom prst="rect">
            <a:avLst/>
          </a:prstGeom>
          <a:noFill/>
        </p:spPr>
      </p:pic>
      <p:pic>
        <p:nvPicPr>
          <p:cNvPr id="5" name="Picture 2" descr="C:\Users\й\Desktop\DCIM\100CANON\IMG_05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Безымянный.jpg"/>
          <p:cNvPicPr preferRelativeResize="0">
            <a:picLocks noGrp="1" noChangeAspect="1"/>
          </p:cNvPicPr>
          <p:nvPr>
            <p:ph/>
          </p:nvPr>
        </p:nvPicPr>
        <p:blipFill>
          <a:blip r:embed="rId2" cstate="print">
            <a:lum/>
          </a:blip>
          <a:srcRect l="-1914" t="3329" r="3330" b="10113"/>
          <a:stretch>
            <a:fillRect/>
          </a:stretch>
        </p:blipFill>
        <p:spPr>
          <a:xfrm>
            <a:off x="1000100" y="357166"/>
            <a:ext cx="7358114" cy="40719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098" name="Picture 2" descr="C:\Users\й\Desktop\DCIM\100CANON\IMG_05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4572008"/>
            <a:ext cx="2857520" cy="2071702"/>
          </a:xfrm>
          <a:prstGeom prst="rect">
            <a:avLst/>
          </a:prstGeom>
          <a:noFill/>
        </p:spPr>
      </p:pic>
      <p:pic>
        <p:nvPicPr>
          <p:cNvPr id="4099" name="Picture 3" descr="C:\Users\й\Desktop\DCIM\100CANON\IMG_05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4572008"/>
            <a:ext cx="2500330" cy="2071702"/>
          </a:xfrm>
          <a:prstGeom prst="rect">
            <a:avLst/>
          </a:prstGeom>
          <a:noFill/>
        </p:spPr>
      </p:pic>
      <p:pic>
        <p:nvPicPr>
          <p:cNvPr id="7" name="i-main-pic" descr="Картинка 18 из 24">
            <a:hlinkClick r:id="rId5" tgtFrame="_blank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4581128"/>
            <a:ext cx="278608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116" name="Rectangle 20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Палеогеновый</a:t>
            </a: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период</a:t>
            </a:r>
            <a:r>
              <a:rPr lang="ru-RU" sz="4400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chemeClr val="bg1"/>
                </a:solidFill>
              </a:rPr>
              <a:t>палеоцен  от 65 до 55 млн. лет назад</a:t>
            </a:r>
          </a:p>
        </p:txBody>
      </p:sp>
      <p:sp>
        <p:nvSpPr>
          <p:cNvPr id="516117" name="Rectangle 21"/>
          <p:cNvSpPr>
            <a:spLocks noGrp="1" noChangeArrowheads="1"/>
          </p:cNvSpPr>
          <p:nvPr>
            <p:ph idx="1"/>
          </p:nvPr>
        </p:nvSpPr>
        <p:spPr>
          <a:xfrm>
            <a:off x="2339752" y="1628800"/>
            <a:ext cx="6329378" cy="1828800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400" b="1" i="1" dirty="0" smtClean="0"/>
              <a:t>ГЕОГРАФИЯ и КЛИМАТ:</a:t>
            </a:r>
            <a:r>
              <a:rPr lang="ru-RU" sz="1600" b="1" i="1" dirty="0" smtClean="0"/>
              <a:t> </a:t>
            </a:r>
            <a:r>
              <a:rPr lang="ru-RU" sz="1600" dirty="0" smtClean="0"/>
              <a:t> </a:t>
            </a:r>
            <a:r>
              <a:rPr lang="ru-RU" sz="2000" b="1" i="1" dirty="0" smtClean="0"/>
              <a:t>Палеоцен - начало кайнозойской эры. Материки все еще находились в движении. Южная Америка оказалась теперь полностью отрезанной от остального мира и превратилась в своего рода плавучий "ковчег" с уникальной фауной ранних млекопитающих.</a:t>
            </a:r>
          </a:p>
          <a:p>
            <a:pPr algn="just">
              <a:lnSpc>
                <a:spcPct val="90000"/>
              </a:lnSpc>
              <a:buNone/>
            </a:pPr>
            <a:endParaRPr lang="ru-RU" sz="2000" b="1" i="1" dirty="0" smtClean="0">
              <a:solidFill>
                <a:srgbClr val="000000"/>
              </a:solidFill>
            </a:endParaRPr>
          </a:p>
        </p:txBody>
      </p:sp>
      <p:pic>
        <p:nvPicPr>
          <p:cNvPr id="5" name="Рисунок 4" descr="http://www.fio.vrn.ru/2004/7/images/kaynozoy/tretic16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556792"/>
            <a:ext cx="259228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1"/>
          <p:cNvSpPr txBox="1">
            <a:spLocks noChangeArrowheads="1"/>
          </p:cNvSpPr>
          <p:nvPr/>
        </p:nvSpPr>
        <p:spPr>
          <a:xfrm>
            <a:off x="1785918" y="3068960"/>
            <a:ext cx="6143668" cy="278893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48640" lvl="0" indent="-411480" algn="just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</a:pPr>
            <a:endParaRPr lang="ru-RU" sz="2400" b="1" i="1" dirty="0" smtClean="0"/>
          </a:p>
          <a:p>
            <a:pPr marL="548640" lvl="0" indent="-411480" algn="just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</a:pPr>
            <a:r>
              <a:rPr lang="ru-RU" sz="2400" b="1" i="1" dirty="0" smtClean="0"/>
              <a:t>ЖИВОТНЫЙ МИР</a:t>
            </a:r>
            <a:r>
              <a:rPr lang="ru-RU" sz="2400" b="1" i="1" dirty="0"/>
              <a:t>:</a:t>
            </a:r>
            <a:r>
              <a:rPr lang="ru-RU" sz="2400" dirty="0"/>
              <a:t> </a:t>
            </a:r>
            <a:r>
              <a:rPr lang="ru-RU" sz="2000" b="1" i="1" dirty="0"/>
              <a:t>На суше </a:t>
            </a:r>
            <a:r>
              <a:rPr lang="ru-RU" sz="2000" b="1" i="1" dirty="0" smtClean="0"/>
              <a:t> </a:t>
            </a:r>
            <a:r>
              <a:rPr lang="ru-RU" sz="2000" b="1" i="1" dirty="0"/>
              <a:t>век млекопитающих. </a:t>
            </a:r>
            <a:r>
              <a:rPr lang="ru-RU" sz="2000" b="1" i="1" dirty="0" smtClean="0"/>
              <a:t>В морях появились </a:t>
            </a:r>
            <a:r>
              <a:rPr lang="ru-RU" sz="2000" b="1" i="1" dirty="0"/>
              <a:t>новые виды хищных костных рыб и акул. Возникли новые разновидности двустворчатых моллюсков и фораминифер</a:t>
            </a:r>
            <a:r>
              <a:rPr lang="ru-RU" sz="2000" b="1" i="1" dirty="0" smtClean="0"/>
              <a:t>.</a:t>
            </a:r>
          </a:p>
          <a:p>
            <a:pPr marL="548640" lvl="0" indent="-411480" algn="just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</a:pPr>
            <a:r>
              <a:rPr lang="ru-RU" sz="2400" b="1" i="1" dirty="0" smtClean="0"/>
              <a:t>РАСТИТЕЛЬНЫЙ </a:t>
            </a:r>
            <a:r>
              <a:rPr lang="ru-RU" sz="2400" b="1" i="1" dirty="0"/>
              <a:t>МИР:</a:t>
            </a:r>
            <a:r>
              <a:rPr lang="ru-RU" sz="1600" dirty="0"/>
              <a:t> </a:t>
            </a:r>
            <a:r>
              <a:rPr lang="ru-RU" sz="1600" dirty="0" smtClean="0"/>
              <a:t> </a:t>
            </a:r>
            <a:r>
              <a:rPr lang="ru-RU" sz="2000" b="1" i="1" dirty="0"/>
              <a:t>Р</a:t>
            </a:r>
            <a:r>
              <a:rPr lang="ru-RU" sz="2000" b="1" i="1" dirty="0" smtClean="0"/>
              <a:t>аспространяться </a:t>
            </a:r>
            <a:r>
              <a:rPr lang="ru-RU" sz="2000" b="1" i="1" dirty="0"/>
              <a:t>все новые виды цветковых растений </a:t>
            </a:r>
            <a:r>
              <a:rPr lang="ru-RU" sz="2000" b="1" i="1" dirty="0" smtClean="0"/>
              <a:t>.</a:t>
            </a:r>
            <a:endParaRPr kumimoji="0" lang="ru-RU" sz="2000" b="1" i="1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http://www.fio.vrn.ru/2004/7/images/kaynozoy/tretic19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221088"/>
            <a:ext cx="180020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www.fio.vrn.ru/2004/7/images/kaynozoy/tretic18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4368" y="4869160"/>
            <a:ext cx="1088205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16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16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6116" grpId="0"/>
      <p:bldP spid="516117" grpId="0" build="p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й\Desktop\животные Кайнозоя\животные Кайнозо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0"/>
          <p:cNvSpPr txBox="1">
            <a:spLocks noChangeArrowheads="1"/>
          </p:cNvSpPr>
          <p:nvPr/>
        </p:nvSpPr>
        <p:spPr>
          <a:xfrm>
            <a:off x="571472" y="214290"/>
            <a:ext cx="8229600" cy="1143000"/>
          </a:xfrm>
          <a:prstGeom prst="rect">
            <a:avLst/>
          </a:prstGeom>
        </p:spPr>
        <p:txBody>
          <a:bodyPr vert="horz" anchor="ctr">
            <a:normAutofit fontScale="92500" lnSpcReduction="1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00" b="1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+mj-ea"/>
                <a:cs typeface="+mj-cs"/>
              </a:rPr>
              <a:t>Палеогеновый</a:t>
            </a:r>
            <a:r>
              <a:rPr kumimoji="0" lang="ru-RU" sz="43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период</a:t>
            </a:r>
            <a:r>
              <a:rPr kumimoji="0" lang="ru-RU" sz="43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1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1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500" b="1" dirty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э</a:t>
            </a:r>
            <a:r>
              <a:rPr kumimoji="0" lang="ru-RU" sz="3500" b="1" i="0" u="none" strike="noStrike" kern="1200" cap="none" spc="0" normalizeH="0" baseline="0" noProof="0" dirty="0" err="1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оцен</a:t>
            </a:r>
            <a:r>
              <a:rPr kumimoji="0" lang="ru-RU" sz="35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от 55 до 38 млн. лет назад</a:t>
            </a:r>
          </a:p>
        </p:txBody>
      </p:sp>
      <p:sp>
        <p:nvSpPr>
          <p:cNvPr id="15" name="Rectangle 21"/>
          <p:cNvSpPr txBox="1">
            <a:spLocks noChangeArrowheads="1"/>
          </p:cNvSpPr>
          <p:nvPr/>
        </p:nvSpPr>
        <p:spPr>
          <a:xfrm>
            <a:off x="2357422" y="1428736"/>
            <a:ext cx="6329378" cy="2000264"/>
          </a:xfrm>
          <a:prstGeom prst="rect">
            <a:avLst/>
          </a:prstGeom>
        </p:spPr>
        <p:txBody>
          <a:bodyPr vert="horz">
            <a:normAutofit fontScale="62500" lnSpcReduction="20000"/>
          </a:bodyPr>
          <a:lstStyle/>
          <a:p>
            <a:pPr marL="548640" lvl="0" indent="-411480" algn="just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</a:pPr>
            <a:r>
              <a:rPr kumimoji="0" lang="ru-RU" sz="3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ГЕОГРАФИЯ и КЛИМАТ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r>
              <a:rPr lang="ru-RU" sz="1600" i="1" dirty="0"/>
              <a:t> </a:t>
            </a:r>
            <a:r>
              <a:rPr lang="ru-RU" sz="1600" b="1" dirty="0" smtClean="0"/>
              <a:t> </a:t>
            </a:r>
            <a:r>
              <a:rPr lang="ru-RU" sz="2900" b="1" i="1" dirty="0"/>
              <a:t>В эоцене основные массивы суши начали понемногу принимать положение, близкое к тому, которое они занимают в наши дни. </a:t>
            </a:r>
            <a:r>
              <a:rPr lang="ru-RU" sz="2900" b="1" i="1" dirty="0" smtClean="0"/>
              <a:t>Море </a:t>
            </a:r>
            <a:r>
              <a:rPr lang="ru-RU" sz="2900" b="1" i="1" dirty="0"/>
              <a:t>затопило часть суши. Климат повсеместно был теплым либо умеренным</a:t>
            </a:r>
            <a:r>
              <a:rPr lang="ru-RU" sz="2900" dirty="0"/>
              <a:t>. </a:t>
            </a:r>
            <a:endParaRPr kumimoji="0" lang="ru-RU" sz="29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Rectangle 21"/>
          <p:cNvSpPr txBox="1">
            <a:spLocks noChangeArrowheads="1"/>
          </p:cNvSpPr>
          <p:nvPr/>
        </p:nvSpPr>
        <p:spPr>
          <a:xfrm>
            <a:off x="2143108" y="3140968"/>
            <a:ext cx="5286412" cy="237626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ru-RU" sz="2400" b="1" i="1" dirty="0"/>
              <a:t>ЖИВОТНЫЙ МИР: </a:t>
            </a:r>
            <a:r>
              <a:rPr lang="ru-RU" sz="2000" b="1" i="1" dirty="0"/>
              <a:t>На суше появились летучие </a:t>
            </a:r>
            <a:r>
              <a:rPr lang="ru-RU" sz="2000" b="1" i="1" dirty="0" smtClean="0"/>
              <a:t>мыши; </a:t>
            </a:r>
            <a:r>
              <a:rPr lang="ru-RU" sz="2000" b="1" i="1" dirty="0"/>
              <a:t>предки нынешних слонов, лошадей, коров, </a:t>
            </a:r>
            <a:r>
              <a:rPr lang="ru-RU" sz="2000" b="1" i="1" dirty="0" smtClean="0"/>
              <a:t>свиней.  </a:t>
            </a:r>
            <a:r>
              <a:rPr lang="ru-RU" sz="2000" b="1" i="1" dirty="0"/>
              <a:t>М</a:t>
            </a:r>
            <a:r>
              <a:rPr lang="ru-RU" sz="2000" b="1" i="1" dirty="0" smtClean="0"/>
              <a:t>лекопитающие</a:t>
            </a:r>
            <a:r>
              <a:rPr lang="ru-RU" sz="2000" b="1" i="1" dirty="0"/>
              <a:t>, типа китов и сирен, вернулись в водную среду. </a:t>
            </a:r>
            <a:r>
              <a:rPr lang="ru-RU" sz="2000" b="1" i="1" dirty="0" smtClean="0"/>
              <a:t>Эволюционировали </a:t>
            </a:r>
            <a:r>
              <a:rPr lang="ru-RU" sz="2000" b="1" i="1" dirty="0"/>
              <a:t>и другие группы </a:t>
            </a:r>
            <a:r>
              <a:rPr lang="ru-RU" sz="2000" b="1" i="1" dirty="0" smtClean="0"/>
              <a:t>животных.</a:t>
            </a:r>
            <a:endParaRPr lang="ru-RU" sz="2000" b="1" i="1" dirty="0"/>
          </a:p>
          <a:p>
            <a:pPr algn="just"/>
            <a:r>
              <a:rPr lang="ru-RU" sz="1600" dirty="0"/>
              <a:t> </a:t>
            </a:r>
            <a:r>
              <a:rPr lang="ru-RU" sz="2400" b="1" i="1" dirty="0" smtClean="0"/>
              <a:t>РАСТИТЕЛЬНЫЙ </a:t>
            </a:r>
            <a:r>
              <a:rPr lang="ru-RU" sz="2400" b="1" i="1" dirty="0"/>
              <a:t>МИР</a:t>
            </a:r>
            <a:r>
              <a:rPr lang="ru-RU" sz="1600" b="1" i="1" dirty="0"/>
              <a:t>: </a:t>
            </a:r>
            <a:r>
              <a:rPr lang="ru-RU" sz="2000" b="1" i="1" dirty="0"/>
              <a:t>Во многих частях света произрастали леса с пышной растительностью, в умеренных широтах росли пальмы</a:t>
            </a:r>
            <a:r>
              <a:rPr lang="ru-RU" sz="2000" b="1" i="1" dirty="0" smtClean="0"/>
              <a:t>.</a:t>
            </a:r>
            <a:endParaRPr lang="ru-RU" sz="2000" b="1" i="1" dirty="0"/>
          </a:p>
        </p:txBody>
      </p:sp>
      <p:pic>
        <p:nvPicPr>
          <p:cNvPr id="20" name="Содержимое 19" descr="http://www.fio.vrn.ru/2004/7/images/kaynozoy/tretic13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800"/>
            <a:ext cx="259228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http://www.fio.vrn.ru/2004/7/images/kaynozoy/tretic14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72331" y="4357694"/>
            <a:ext cx="1871669" cy="1704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3" descr="mir2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071942"/>
            <a:ext cx="2071670" cy="2165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http://www.fio.vrn.ru/2004/7/images/kaynozoy/tretic15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312" y="3140968"/>
            <a:ext cx="158417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1372</TotalTime>
  <Words>706</Words>
  <Application>Microsoft Office PowerPoint</Application>
  <PresentationFormat>Экран (4:3)</PresentationFormat>
  <Paragraphs>57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2" baseType="lpstr">
      <vt:lpstr>Arial Unicode MS</vt:lpstr>
      <vt:lpstr>Arial</vt:lpstr>
      <vt:lpstr>Book Antiqua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 Развитие  жизни   в Кайнозойскую  эру</vt:lpstr>
      <vt:lpstr>Цели и задачи</vt:lpstr>
      <vt:lpstr>Основополагающие вопросы для отчета</vt:lpstr>
      <vt:lpstr>Основополагающие вопросы для отчета</vt:lpstr>
      <vt:lpstr>Презентация PowerPoint</vt:lpstr>
      <vt:lpstr>Презентация PowerPoint</vt:lpstr>
      <vt:lpstr>Палеогеновый период  палеоцен  от 65 до 55 млн. лет назад</vt:lpstr>
      <vt:lpstr>Презентация PowerPoint</vt:lpstr>
      <vt:lpstr>Презентация PowerPoint</vt:lpstr>
      <vt:lpstr>Презентация PowerPoint</vt:lpstr>
      <vt:lpstr>Палеогеновый период  олигоцен  от 38 до 25 млн. лет назад</vt:lpstr>
      <vt:lpstr>Презентация PowerPoint</vt:lpstr>
      <vt:lpstr>Неогеновый период  миоцен  от 25 до 5 млн. лет назад</vt:lpstr>
      <vt:lpstr>Презентация PowerPoint</vt:lpstr>
      <vt:lpstr>Неогеновый период плиоцен  от 5 до 2 млн. лет назад</vt:lpstr>
      <vt:lpstr>Антропогеновый период  плейстоцен от 2 до 0,01 млн. лет</vt:lpstr>
      <vt:lpstr>Презентация PowerPoint</vt:lpstr>
      <vt:lpstr>Антропогеновый период  голоцен от 0,01 млн. лет до наших дней</vt:lpstr>
      <vt:lpstr>Растительный и животный мир</vt:lpstr>
      <vt:lpstr>Череп бизона</vt:lpstr>
      <vt:lpstr>Общие выводы</vt:lpstr>
      <vt:lpstr>Общие выводы</vt:lpstr>
    </vt:vector>
  </TitlesOfParts>
  <Company>school52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по теме :  “Развитие жизни в Кайнозойскую эру”</dc:title>
  <dc:creator>comp05</dc:creator>
  <cp:lastModifiedBy>Admin</cp:lastModifiedBy>
  <cp:revision>141</cp:revision>
  <dcterms:created xsi:type="dcterms:W3CDTF">2006-03-07T07:30:20Z</dcterms:created>
  <dcterms:modified xsi:type="dcterms:W3CDTF">2020-04-05T14:35:47Z</dcterms:modified>
</cp:coreProperties>
</file>